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9" r:id="rId2"/>
    <p:sldMasterId id="2147483701" r:id="rId3"/>
  </p:sldMasterIdLst>
  <p:notesMasterIdLst>
    <p:notesMasterId r:id="rId43"/>
  </p:notesMasterIdLst>
  <p:sldIdLst>
    <p:sldId id="265" r:id="rId4"/>
    <p:sldId id="317" r:id="rId5"/>
    <p:sldId id="330" r:id="rId6"/>
    <p:sldId id="311" r:id="rId7"/>
    <p:sldId id="319" r:id="rId8"/>
    <p:sldId id="316" r:id="rId9"/>
    <p:sldId id="410" r:id="rId10"/>
    <p:sldId id="381" r:id="rId11"/>
    <p:sldId id="343" r:id="rId12"/>
    <p:sldId id="375" r:id="rId13"/>
    <p:sldId id="382" r:id="rId14"/>
    <p:sldId id="295" r:id="rId15"/>
    <p:sldId id="298" r:id="rId16"/>
    <p:sldId id="339" r:id="rId17"/>
    <p:sldId id="338" r:id="rId18"/>
    <p:sldId id="306" r:id="rId19"/>
    <p:sldId id="302" r:id="rId20"/>
    <p:sldId id="303" r:id="rId21"/>
    <p:sldId id="305" r:id="rId22"/>
    <p:sldId id="307" r:id="rId23"/>
    <p:sldId id="342" r:id="rId24"/>
    <p:sldId id="309" r:id="rId25"/>
    <p:sldId id="296" r:id="rId26"/>
    <p:sldId id="385" r:id="rId27"/>
    <p:sldId id="394" r:id="rId28"/>
    <p:sldId id="373" r:id="rId29"/>
    <p:sldId id="377" r:id="rId30"/>
    <p:sldId id="371" r:id="rId31"/>
    <p:sldId id="386" r:id="rId32"/>
    <p:sldId id="347" r:id="rId33"/>
    <p:sldId id="297" r:id="rId34"/>
    <p:sldId id="409" r:id="rId35"/>
    <p:sldId id="393" r:id="rId36"/>
    <p:sldId id="403" r:id="rId37"/>
    <p:sldId id="408" r:id="rId38"/>
    <p:sldId id="402" r:id="rId39"/>
    <p:sldId id="411" r:id="rId40"/>
    <p:sldId id="407" r:id="rId41"/>
    <p:sldId id="294" r:id="rId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9" autoAdjust="0"/>
    <p:restoredTop sz="63962" autoAdjust="0"/>
  </p:normalViewPr>
  <p:slideViewPr>
    <p:cSldViewPr snapToGrid="0">
      <p:cViewPr varScale="1">
        <p:scale>
          <a:sx n="87" d="100"/>
          <a:sy n="87" d="100"/>
        </p:scale>
        <p:origin x="159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r>
              <a:rPr lang="en-US"/>
              <a:t>ImageNet Classification top-5 error (%)</a:t>
            </a:r>
          </a:p>
        </c:rich>
      </c:tx>
      <c:overlay val="1"/>
      <c:spPr>
        <a:noFill/>
        <a:ln>
          <a:noFill/>
        </a:ln>
        <a:effectLst/>
      </c:spPr>
      <c:txPr>
        <a:bodyPr rot="0" spcFirstLastPara="1" vertOverflow="ellipsis" vert="horz" wrap="square" anchor="ctr" anchorCtr="1"/>
        <a:lstStyle/>
        <a:p>
          <a:pPr>
            <a:defRPr sz="2200" b="0" i="0" u="none" strike="noStrike" kern="1200" cap="none"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744125329111192E-2"/>
          <c:y val="0.11049014260833769"/>
          <c:w val="0.93359314115741132"/>
          <c:h val="0.69112718753783076"/>
        </c:manualLayout>
      </c:layout>
      <c:barChart>
        <c:barDir val="col"/>
        <c:grouping val="clustered"/>
        <c:varyColors val="0"/>
        <c:ser>
          <c:idx val="0"/>
          <c:order val="0"/>
          <c:tx>
            <c:strRef>
              <c:f>Sheet1!$C$1</c:f>
              <c:strCache>
                <c:ptCount val="1"/>
                <c:pt idx="0">
                  <c:v>top-5 test</c:v>
                </c:pt>
              </c:strCache>
            </c:strRef>
          </c:tx>
          <c:spPr>
            <a:noFill/>
            <a:ln w="25400" cap="flat" cmpd="sng" algn="ctr">
              <a:solidFill>
                <a:schemeClr val="accent1"/>
              </a:solidFill>
              <a:miter lim="800000"/>
            </a:ln>
            <a:effectLst/>
          </c:spPr>
          <c:invertIfNegative val="0"/>
          <c:dPt>
            <c:idx val="0"/>
            <c:invertIfNegative val="0"/>
            <c:bubble3D val="0"/>
            <c:spPr>
              <a:noFill/>
              <a:ln w="25400" cap="flat" cmpd="sng" algn="ctr">
                <a:solidFill>
                  <a:schemeClr val="accent1"/>
                </a:solidFill>
                <a:miter lim="800000"/>
              </a:ln>
              <a:effectLst/>
            </c:spPr>
            <c:extLst>
              <c:ext xmlns:c16="http://schemas.microsoft.com/office/drawing/2014/chart" uri="{C3380CC4-5D6E-409C-BE32-E72D297353CC}">
                <c16:uniqueId val="{00000001-5D00-4EEE-8D30-EB27EE43EF19}"/>
              </c:ext>
            </c:extLst>
          </c:dPt>
          <c:dPt>
            <c:idx val="3"/>
            <c:invertIfNegative val="0"/>
            <c:bubble3D val="0"/>
            <c:spPr>
              <a:noFill/>
              <a:ln w="25400" cap="flat" cmpd="sng" algn="ctr">
                <a:solidFill>
                  <a:schemeClr val="accent1"/>
                </a:solidFill>
                <a:miter lim="800000"/>
              </a:ln>
              <a:effectLst/>
            </c:spPr>
            <c:extLst>
              <c:ext xmlns:c16="http://schemas.microsoft.com/office/drawing/2014/chart" uri="{C3380CC4-5D6E-409C-BE32-E72D297353CC}">
                <c16:uniqueId val="{00000003-5D00-4EEE-8D30-EB27EE43EF19}"/>
              </c:ext>
            </c:extLst>
          </c:dPt>
          <c:dPt>
            <c:idx val="4"/>
            <c:invertIfNegative val="0"/>
            <c:bubble3D val="0"/>
            <c:spPr>
              <a:noFill/>
              <a:ln w="25400" cap="flat" cmpd="sng" algn="ctr">
                <a:solidFill>
                  <a:schemeClr val="accent1"/>
                </a:solidFill>
                <a:miter lim="800000"/>
              </a:ln>
              <a:effectLst/>
            </c:spPr>
            <c:extLst>
              <c:ext xmlns:c16="http://schemas.microsoft.com/office/drawing/2014/chart" uri="{C3380CC4-5D6E-409C-BE32-E72D297353CC}">
                <c16:uniqueId val="{00000005-5D00-4EEE-8D30-EB27EE43EF19}"/>
              </c:ext>
            </c:extLst>
          </c:dPt>
          <c:dPt>
            <c:idx val="6"/>
            <c:invertIfNegative val="0"/>
            <c:bubble3D val="0"/>
            <c:spPr>
              <a:noFill/>
              <a:ln w="25400" cap="flat" cmpd="sng" algn="ctr">
                <a:solidFill>
                  <a:schemeClr val="accent1"/>
                </a:solidFill>
                <a:miter lim="800000"/>
              </a:ln>
              <a:effectLst/>
            </c:spPr>
            <c:extLst>
              <c:ext xmlns:c16="http://schemas.microsoft.com/office/drawing/2014/chart" uri="{C3380CC4-5D6E-409C-BE32-E72D297353CC}">
                <c16:uniqueId val="{00000007-5D00-4EEE-8D30-EB27EE43EF19}"/>
              </c:ext>
            </c:extLst>
          </c:dPt>
          <c:dLbls>
            <c:dLbl>
              <c:idx val="6"/>
              <c:tx>
                <c:rich>
                  <a:bodyPr/>
                  <a:lstStyle/>
                  <a:p>
                    <a:r>
                      <a:rPr lang="en-US" dirty="0"/>
                      <a:t>3.6</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D00-4EEE-8D30-EB27EE43EF1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Sheet1!$B$2:$B$8</c:f>
              <c:strCache>
                <c:ptCount val="7"/>
                <c:pt idx="0">
                  <c:v>ILSVRC 2010 NEC America</c:v>
                </c:pt>
                <c:pt idx="1">
                  <c:v>ILSVRC 2011 Xerox</c:v>
                </c:pt>
                <c:pt idx="2">
                  <c:v>ILSVRC 2012 AlexNet</c:v>
                </c:pt>
                <c:pt idx="3">
                  <c:v>ILSVRC 2013 Clarifi</c:v>
                </c:pt>
                <c:pt idx="4">
                  <c:v>ILSVRC 2014 VGG</c:v>
                </c:pt>
                <c:pt idx="5">
                  <c:v>ILSVRC 2014 GoogleNet</c:v>
                </c:pt>
                <c:pt idx="6">
                  <c:v>ILSVRC 2015 ResNet</c:v>
                </c:pt>
              </c:strCache>
            </c:strRef>
          </c:cat>
          <c:val>
            <c:numRef>
              <c:f>Sheet1!$C$2:$C$8</c:f>
              <c:numCache>
                <c:formatCode>0.0</c:formatCode>
                <c:ptCount val="7"/>
                <c:pt idx="0">
                  <c:v>28.2</c:v>
                </c:pt>
                <c:pt idx="1">
                  <c:v>25.8</c:v>
                </c:pt>
                <c:pt idx="2">
                  <c:v>16.399999999999999</c:v>
                </c:pt>
                <c:pt idx="3">
                  <c:v>11.7</c:v>
                </c:pt>
                <c:pt idx="4">
                  <c:v>7.3</c:v>
                </c:pt>
                <c:pt idx="5">
                  <c:v>6.66</c:v>
                </c:pt>
                <c:pt idx="6">
                  <c:v>3.5</c:v>
                </c:pt>
              </c:numCache>
            </c:numRef>
          </c:val>
          <c:extLst>
            <c:ext xmlns:c16="http://schemas.microsoft.com/office/drawing/2014/chart" uri="{C3380CC4-5D6E-409C-BE32-E72D297353CC}">
              <c16:uniqueId val="{00000008-5D00-4EEE-8D30-EB27EE43EF19}"/>
            </c:ext>
          </c:extLst>
        </c:ser>
        <c:dLbls>
          <c:dLblPos val="inEnd"/>
          <c:showLegendKey val="0"/>
          <c:showVal val="1"/>
          <c:showCatName val="0"/>
          <c:showSerName val="0"/>
          <c:showPercent val="0"/>
          <c:showBubbleSize val="0"/>
        </c:dLbls>
        <c:gapWidth val="164"/>
        <c:overlap val="-35"/>
        <c:axId val="665369000"/>
        <c:axId val="665361944"/>
      </c:barChart>
      <c:catAx>
        <c:axId val="6653690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65361944"/>
        <c:crosses val="autoZero"/>
        <c:auto val="1"/>
        <c:lblAlgn val="ctr"/>
        <c:lblOffset val="100"/>
        <c:noMultiLvlLbl val="0"/>
      </c:catAx>
      <c:valAx>
        <c:axId val="665361944"/>
        <c:scaling>
          <c:orientation val="minMax"/>
          <c:max val="30"/>
          <c:min val="0"/>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65369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Speed comparison on RNNs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Lbls>
            <c:dLbl>
              <c:idx val="0"/>
              <c:tx>
                <c:rich>
                  <a:bodyPr/>
                  <a:lstStyle/>
                  <a:p>
                    <a:fld id="{DDFB2190-C2E3-467C-9370-F967A2E4DAE4}" type="CATEGORYNAME">
                      <a:rPr lang="en-US"/>
                      <a:pPr/>
                      <a:t>[CATEGORY NAME]</a:t>
                    </a:fld>
                    <a:r>
                      <a:rPr lang="en-US" baseline="0"/>
                      <a:t>, Single Sequence, </a:t>
                    </a:r>
                    <a:fld id="{A6384111-BA74-4370-A04E-E24D239AF785}" type="VALUE">
                      <a:rPr lang="en-US" baseline="0" smtClean="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4AE9-4BB7-BD80-52179D089E19}"/>
                </c:ext>
              </c:extLst>
            </c:dLbl>
            <c:dLbl>
              <c:idx val="1"/>
              <c:layout>
                <c:manualLayout>
                  <c:x val="-1.3889040781286012E-2"/>
                  <c:y val="0.16191528184478368"/>
                </c:manualLayout>
              </c:layout>
              <c:tx>
                <c:rich>
                  <a:bodyPr/>
                  <a:lstStyle/>
                  <a:p>
                    <a:fld id="{FFE14963-DF75-47F6-9BD4-238E73D71BC9}" type="CATEGORYNAME">
                      <a:rPr lang="en-US"/>
                      <a:pPr/>
                      <a:t>[CATEGORY NAME]</a:t>
                    </a:fld>
                    <a:r>
                      <a:rPr lang="en-US" baseline="0" dirty="0"/>
                      <a:t>, multi sequence &gt;</a:t>
                    </a:r>
                    <a:fld id="{E2672296-94D8-4FEA-AD82-91E8E73B7CC3}" type="VALUE">
                      <a:rPr lang="en-US" baseline="0" smtClean="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AE9-4BB7-BD80-52179D089E19}"/>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Sheet1!$A$2:$A$3</c:f>
              <c:strCache>
                <c:ptCount val="2"/>
                <c:pt idx="0">
                  <c:v>Naïve </c:v>
                </c:pt>
                <c:pt idx="1">
                  <c:v>Optimized</c:v>
                </c:pt>
              </c:strCache>
            </c:strRef>
          </c:cat>
          <c:val>
            <c:numRef>
              <c:f>Sheet1!$B$2:$B$3</c:f>
              <c:numCache>
                <c:formatCode>General</c:formatCode>
                <c:ptCount val="2"/>
                <c:pt idx="0">
                  <c:v>1</c:v>
                </c:pt>
                <c:pt idx="1">
                  <c:v>20</c:v>
                </c:pt>
              </c:numCache>
            </c:numRef>
          </c:val>
          <c:extLst>
            <c:ext xmlns:c16="http://schemas.microsoft.com/office/drawing/2014/chart" uri="{C3380CC4-5D6E-409C-BE32-E72D297353CC}">
              <c16:uniqueId val="{00000002-4AE9-4BB7-BD80-52179D089E19}"/>
            </c:ext>
          </c:extLst>
        </c:ser>
        <c:dLbls>
          <c:showLegendKey val="0"/>
          <c:showVal val="0"/>
          <c:showCatName val="0"/>
          <c:showSerName val="0"/>
          <c:showPercent val="0"/>
          <c:showBubbleSize val="0"/>
        </c:dLbls>
        <c:gapWidth val="219"/>
        <c:axId val="484729784"/>
        <c:axId val="484727432"/>
      </c:barChart>
      <c:catAx>
        <c:axId val="4847297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4727432"/>
        <c:crosses val="autoZero"/>
        <c:auto val="1"/>
        <c:lblAlgn val="ctr"/>
        <c:lblOffset val="100"/>
        <c:noMultiLvlLbl val="0"/>
      </c:catAx>
      <c:valAx>
        <c:axId val="484727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4729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11912E0-DBCE-4FE1-87AC-7E764FDBD787}" type="datetimeFigureOut">
              <a:rPr lang="en-US" smtClean="0"/>
              <a:t>1/18/2017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231B178-99E3-46A0-8B0C-E48218584E03}" type="slidenum">
              <a:rPr lang="en-US" smtClean="0"/>
              <a:t>‹#›</a:t>
            </a:fld>
            <a:endParaRPr lang="en-US"/>
          </a:p>
        </p:txBody>
      </p:sp>
    </p:spTree>
    <p:extLst>
      <p:ext uri="{BB962C8B-B14F-4D97-AF65-F5344CB8AC3E}">
        <p14:creationId xmlns:p14="http://schemas.microsoft.com/office/powerpoint/2010/main" val="1159676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altLang="ko-KR"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2</a:t>
            </a:fld>
            <a:endParaRPr lang="en-US"/>
          </a:p>
        </p:txBody>
      </p:sp>
    </p:spTree>
    <p:extLst>
      <p:ext uri="{BB962C8B-B14F-4D97-AF65-F5344CB8AC3E}">
        <p14:creationId xmlns:p14="http://schemas.microsoft.com/office/powerpoint/2010/main" val="3300961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17255920-06C3-614B-8A2D-7DD578D7F7E8}" type="slidenum">
              <a:rPr lang="en-US" sz="1800" kern="0">
                <a:solidFill>
                  <a:sysClr val="windowText" lastClr="000000"/>
                </a:solidFill>
              </a:rPr>
              <a:pPr defTabSz="931774">
                <a:defRPr/>
              </a:pPr>
              <a:t>11</a:t>
            </a:fld>
            <a:endParaRPr lang="en-US" sz="1800" kern="0">
              <a:solidFill>
                <a:sysClr val="windowText" lastClr="000000"/>
              </a:solidFill>
            </a:endParaRPr>
          </a:p>
        </p:txBody>
      </p:sp>
    </p:spTree>
    <p:extLst>
      <p:ext uri="{BB962C8B-B14F-4D97-AF65-F5344CB8AC3E}">
        <p14:creationId xmlns:p14="http://schemas.microsoft.com/office/powerpoint/2010/main" val="709805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Machine Learning finds patterns in large volumes of data and uses those patterns to perform predictive analysis. Microsoft offers</a:t>
            </a:r>
            <a:r>
              <a:rPr lang="en-US" baseline="0" dirty="0"/>
              <a:t> Azure Machine Learning, while Amazon offers Amazon Machine Learning and Google offers the Google Prediction API. Software products such as MATLAB support traditional, non-cloud-based ML modeling.</a:t>
            </a:r>
          </a:p>
          <a:p>
            <a:pPr defTabSz="931774">
              <a:defRPr/>
            </a:pPr>
            <a:endParaRPr lang="en-US" baseline="0" dirty="0"/>
          </a:p>
          <a:p>
            <a:pPr defTabSz="931774">
              <a:defRPr/>
            </a:pPr>
            <a:r>
              <a:rPr lang="en-US" baseline="0" dirty="0"/>
              <a:t>Machine learning models fall into two broad categories: supervised and unsupervised. In supervised learning, the model is "trained" with a large volume of data and algorithms are then used to predict an outcome from future inputs. Most supervised learning models use regression algorithms to compute an outcome from a continuous set of possible outcomes (for example, your score on a test), or classification algorithms to compute the probability of an outcome from a finite set of possible outcomes (for example, the probability that an e-mail is spam or a credit-card transaction is fraudulent). In unsupervised learning, the computer isn't trained, but is presented with a set of data and challenged to find relationships in it. K-Means Clustering is a common unsupervised learning algorithm. For a great explanation of how it works, see https://blog.intercom.io/machine-learning-way-easier-than-it-looks/.</a:t>
            </a:r>
            <a:endParaRPr lang="en-US" dirty="0"/>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064064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931774">
              <a:defRPr/>
            </a:pPr>
            <a:r>
              <a:rPr lang="en-US" altLang="ko-KR" b="1" dirty="0"/>
              <a:t>Notes:</a:t>
            </a:r>
          </a:p>
          <a:p>
            <a:pPr marL="174708" indent="-174708" defTabSz="931774">
              <a:buFont typeface="Arial" panose="020B0604020202020204" pitchFamily="34" charset="0"/>
              <a:buChar char="•"/>
              <a:defRPr/>
            </a:pPr>
            <a:r>
              <a:rPr lang="en-US" altLang="ko-KR" dirty="0"/>
              <a:t>Features</a:t>
            </a:r>
            <a:r>
              <a:rPr lang="en-US" altLang="ko-KR" baseline="0" dirty="0"/>
              <a:t> must be represented by numbers in order to run the algorithm</a:t>
            </a:r>
            <a:endParaRPr lang="en-US" altLang="ko-KR"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14</a:t>
            </a:fld>
            <a:endParaRPr lang="en-US"/>
          </a:p>
        </p:txBody>
      </p:sp>
    </p:spTree>
    <p:extLst>
      <p:ext uri="{BB962C8B-B14F-4D97-AF65-F5344CB8AC3E}">
        <p14:creationId xmlns:p14="http://schemas.microsoft.com/office/powerpoint/2010/main" val="1484584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r>
              <a:rPr lang="en-US" b="1" dirty="0"/>
              <a:t>Notes:</a:t>
            </a:r>
          </a:p>
          <a:p>
            <a:pPr marL="174708" indent="-174708">
              <a:buFont typeface="Arial" panose="020B0604020202020204" pitchFamily="34" charset="0"/>
              <a:buChar char="•"/>
            </a:pPr>
            <a:r>
              <a:rPr lang="en-US" dirty="0"/>
              <a:t>Classification algorithms answer</a:t>
            </a:r>
            <a:r>
              <a:rPr lang="en-US" baseline="0" dirty="0"/>
              <a:t> a binary question: </a:t>
            </a:r>
            <a:r>
              <a:rPr lang="en-US" dirty="0"/>
              <a:t>generally yes/no.</a:t>
            </a:r>
          </a:p>
          <a:p>
            <a:pPr marL="174708" indent="-174708">
              <a:buFont typeface="Arial" panose="020B0604020202020204" pitchFamily="34" charset="0"/>
              <a:buChar char="•"/>
            </a:pPr>
            <a:r>
              <a:rPr lang="en-US" dirty="0"/>
              <a:t>Algorithm is provided with</a:t>
            </a:r>
            <a:r>
              <a:rPr lang="en-US" baseline="0" dirty="0"/>
              <a:t> a training set labeled with ground truth observations.</a:t>
            </a:r>
          </a:p>
          <a:p>
            <a:pPr marL="174708" indent="-174708">
              <a:buFont typeface="Arial" panose="020B0604020202020204" pitchFamily="34" charset="0"/>
              <a:buChar char="•"/>
            </a:pPr>
            <a:r>
              <a:rPr lang="en-US" dirty="0"/>
              <a:t>Notice that the labels are “chair” or “not chair”; i.e.,</a:t>
            </a:r>
            <a:r>
              <a:rPr lang="en-US" baseline="0" dirty="0"/>
              <a:t> they are not labeled dog, car, etc.  </a:t>
            </a:r>
          </a:p>
          <a:p>
            <a:pPr marL="174708" indent="-174708">
              <a:buFont typeface="Arial" panose="020B0604020202020204" pitchFamily="34" charset="0"/>
              <a:buChar char="•"/>
            </a:pPr>
            <a:r>
              <a:rPr lang="en-US" baseline="0" dirty="0"/>
              <a:t>Alternatively, items could be labeled with the specific names and the algorithm would simply convert these to “not chair”.</a:t>
            </a:r>
          </a:p>
          <a:p>
            <a:pPr marL="174708" indent="-174708">
              <a:buFont typeface="Arial" panose="020B0604020202020204" pitchFamily="34" charset="0"/>
              <a:buChar char="•"/>
            </a:pPr>
            <a:r>
              <a:rPr lang="en-US" baseline="0" dirty="0"/>
              <a:t>Notice that one item is really a chair but labeled incorrectly as “not chair”.  </a:t>
            </a:r>
          </a:p>
          <a:p>
            <a:pPr marL="640594" lvl="1" indent="-174708">
              <a:buFont typeface="Arial" panose="020B0604020202020204" pitchFamily="34" charset="0"/>
              <a:buChar char="•"/>
            </a:pPr>
            <a:r>
              <a:rPr lang="en-US" baseline="0" dirty="0"/>
              <a:t>Data can have noise and errors, however, a small amount will not affect the overall effectiveness of the algorithm.</a:t>
            </a:r>
          </a:p>
          <a:p>
            <a:pPr marL="174708" indent="-174708">
              <a:buFont typeface="Arial" panose="020B0604020202020204" pitchFamily="34" charset="0"/>
              <a:buChar char="•"/>
            </a:pPr>
            <a:r>
              <a:rPr lang="en-US" baseline="0" dirty="0"/>
              <a:t>After running the machine-learning algorithm on the labeled training set, it must then be run on the test set to determine how accurate the algorithm is.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15</a:t>
            </a:fld>
            <a:endParaRPr lang="en-US"/>
          </a:p>
        </p:txBody>
      </p:sp>
    </p:spTree>
    <p:extLst>
      <p:ext uri="{BB962C8B-B14F-4D97-AF65-F5344CB8AC3E}">
        <p14:creationId xmlns:p14="http://schemas.microsoft.com/office/powerpoint/2010/main" val="3726012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has been around for hundreds of years and is widely used in statistical modeling. The simplest form of linear regression (univariate) has one input variable and one output variable. Various</a:t>
            </a:r>
            <a:r>
              <a:rPr lang="en-US" baseline="0" dirty="0"/>
              <a:t> techniques are used to best-fit a line (hence, LINEAR regression) to the data. Multivariate linear regression is similar, but adds additional terms to the equation (b2, b3, and so on).</a:t>
            </a:r>
          </a:p>
          <a:p>
            <a:endParaRPr lang="en-US" baseline="0" dirty="0"/>
          </a:p>
          <a:p>
            <a:r>
              <a:rPr lang="en-US" baseline="0" dirty="0"/>
              <a:t>Training a linear regression model with millions of values can take time, but once the model is trained, using it to perform predictive analysis is fast because "running" the model involves little more than solving an equation whose coefficients have already been computed (during training).</a:t>
            </a:r>
            <a:br>
              <a:rPr lang="en-US" baseline="0" dirty="0"/>
            </a:br>
            <a:br>
              <a:rPr lang="en-US" baseline="0" dirty="0"/>
            </a:br>
            <a:r>
              <a:rPr lang="en-US" baseline="0" dirty="0"/>
              <a:t>This illustration can be used to explain why picking the right algorithm is key to building an effective model. If there is not a relatively linear relationship between input variable(s) and output variable(s), then linear regression won't produce a robust predictive model.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29560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This quote came from a graduate</a:t>
            </a:r>
            <a:r>
              <a:rPr lang="en-US" baseline="0" dirty="0"/>
              <a:t> student </a:t>
            </a:r>
            <a:r>
              <a:rPr lang="en-US" dirty="0"/>
              <a:t>who attended this class at UMass. He had already accepted at offer</a:t>
            </a:r>
            <a:r>
              <a:rPr lang="en-US" baseline="0" dirty="0"/>
              <a:t> to go to work for </a:t>
            </a:r>
            <a:r>
              <a:rPr lang="en-US" dirty="0"/>
              <a:t>Microsoft post-graduation.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346520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Studio simplifies machine learning by providing a drag-and-drop model in</a:t>
            </a:r>
            <a:r>
              <a:rPr lang="en-US" baseline="0" dirty="0"/>
              <a:t> which you build workflow. With ML Studio and the rich of assortment of modules it offers for modeling workflow, you can often build sophisticated models without writing a single line of code. However, it allows you to insert R and Python code anywhere in the workflow, providing infinite flexibility in what you can model.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4122548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Studio provides canned implementations of 25 of the classic algorithms used in machine learning.  It divides them into four categories.</a:t>
            </a:r>
          </a:p>
          <a:p>
            <a:endParaRPr lang="en-US" dirty="0"/>
          </a:p>
          <a:p>
            <a:r>
              <a:rPr lang="en-US" dirty="0"/>
              <a:t>Anomaly detection is the identification of items, events, or observations which do not conform to an expected pattern or other items in a dataset. A classic example is examining a dataset representing banking transactions and detecting potentially fraudulent transactions in that group.</a:t>
            </a:r>
          </a:p>
          <a:p>
            <a:endParaRPr lang="en-US" dirty="0"/>
          </a:p>
          <a:p>
            <a:r>
              <a:rPr lang="en-US" dirty="0"/>
              <a:t>Regression algorithms seek to establish and quantify relationships between variables. By establishing a relationship between a dependent variable and one or more independent variables, regression analysis can enable the value of a dependent variable to be predicted given a set of inputs with a quantifiable accuracy. A great example can be seen at </a:t>
            </a:r>
            <a:r>
              <a:rPr lang="en-US" u="sng" dirty="0">
                <a:hlinkClick r:id="rId3"/>
              </a:rPr>
              <a:t>https://how-old.net/#</a:t>
            </a:r>
            <a:r>
              <a:rPr lang="en-US" dirty="0"/>
              <a:t>, a site that lets you upload a photo and then guesses your age with uncanny accuracy. The site uses Azure Machine Learning and combines classic regression with advanced image recognition.</a:t>
            </a:r>
          </a:p>
          <a:p>
            <a:endParaRPr lang="en-US" dirty="0"/>
          </a:p>
          <a:p>
            <a:r>
              <a:rPr lang="en-US" dirty="0"/>
              <a:t>The purpose of classification algorithms is to identify the category to which an observation belongs based on training data consisting of observations which have already been classified (assigned to a category). A great example is determining whether an e-mail belongs to the "spam" category or the "not-spam" category.</a:t>
            </a:r>
          </a:p>
          <a:p>
            <a:endParaRPr lang="en-US" dirty="0"/>
          </a:p>
          <a:p>
            <a:r>
              <a:rPr lang="en-US" dirty="0"/>
              <a:t>Clustering seeks to group a set of objects in such a way that objects in the same group (called a cluster) are more similar to each other than to those in other groups (clusters).</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1122474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The Azure ML Cheat Sheet helps</a:t>
            </a:r>
            <a:r>
              <a:rPr lang="en-US" baseline="0" dirty="0"/>
              <a:t> you pick the right algorithm for a model, even if you're not a trained data scientist. </a:t>
            </a:r>
            <a:r>
              <a:rPr lang="en-US" dirty="0"/>
              <a:t>One example is if you want to use a set of input values to predict</a:t>
            </a:r>
            <a:r>
              <a:rPr lang="en-US" baseline="0" dirty="0"/>
              <a: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 -- for example, classifying an e-mail as spam or not spam.</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693413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has been around for hundreds of years and is widely used in statistical modeling. The simplest form of linear regression (univariate) has one input variable and one output variable. Various</a:t>
            </a:r>
            <a:r>
              <a:rPr lang="en-US" baseline="0" dirty="0"/>
              <a:t> techniques are used to best-fit a line (hence, LINEAR regression) to the data. Multivariate linear regression is similar, but adds additional terms to the equation (b2, b3, and so on).</a:t>
            </a:r>
          </a:p>
          <a:p>
            <a:endParaRPr lang="en-US" baseline="0" dirty="0"/>
          </a:p>
          <a:p>
            <a:r>
              <a:rPr lang="en-US" baseline="0" dirty="0"/>
              <a:t>Training a linear regression model with millions of values can take time, but once the model is trained, using it to perform predictive analysis is fast because "running" the model involves little more than solving an equation whose coefficients have already been computed (during training).</a:t>
            </a:r>
            <a:br>
              <a:rPr lang="en-US" baseline="0" dirty="0"/>
            </a:br>
            <a:br>
              <a:rPr lang="en-US" baseline="0" dirty="0"/>
            </a:br>
            <a:r>
              <a:rPr lang="en-US" baseline="0" dirty="0"/>
              <a:t>This illustration can be used to explain why picking the right algorithm is key to building an effective model. If there is not a relatively linear relationship between input variable(s) and output variable(s), then linear regression won't produce a robust predictive model.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3274123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4708" indent="-174708">
              <a:buFont typeface="Arial" panose="020B0604020202020204" pitchFamily="34" charset="0"/>
              <a:buChar char="•"/>
            </a:pPr>
            <a:r>
              <a:rPr lang="en-US" dirty="0"/>
              <a:t>This is a logarithmic scale.</a:t>
            </a:r>
          </a:p>
          <a:p>
            <a:pPr marL="174708" indent="-174708">
              <a:buFont typeface="Arial" panose="020B0604020202020204" pitchFamily="34" charset="0"/>
              <a:buChar char="•"/>
            </a:pPr>
            <a:r>
              <a:rPr lang="en-US" dirty="0"/>
              <a:t>Both memory and disk</a:t>
            </a:r>
            <a:r>
              <a:rPr lang="en-US" baseline="0" dirty="0"/>
              <a:t> costs have been dropping exponentially.</a:t>
            </a:r>
            <a:endParaRPr lang="en-US" dirty="0"/>
          </a:p>
          <a:p>
            <a:pPr marL="174708" indent="-174708">
              <a:buFont typeface="Arial" panose="020B0604020202020204" pitchFamily="34" charset="0"/>
              <a:buChar char="•"/>
            </a:pPr>
            <a:r>
              <a:rPr lang="en-US" dirty="0"/>
              <a:t>In 2010, memory</a:t>
            </a:r>
            <a:r>
              <a:rPr lang="en-US" baseline="0" dirty="0"/>
              <a:t> </a:t>
            </a:r>
            <a:r>
              <a:rPr lang="en-US" dirty="0"/>
              <a:t>cost roughly</a:t>
            </a:r>
            <a:r>
              <a:rPr lang="en-US" baseline="0" dirty="0"/>
              <a:t> 1 cent per megabyte of memory and 1 cent per 100 MB of storage.</a:t>
            </a:r>
          </a:p>
          <a:p>
            <a:pPr marL="174708" indent="-174708"/>
            <a:endParaRPr lang="en-US" baseline="0" dirty="0"/>
          </a:p>
          <a:p>
            <a:pPr marL="174708" indent="-174708" defTabSz="931774">
              <a:defRPr/>
            </a:pPr>
            <a:r>
              <a:rPr lang="en-US" b="1" dirty="0"/>
              <a:t>Reference</a:t>
            </a:r>
            <a:r>
              <a:rPr lang="en-US" dirty="0"/>
              <a:t>:  http://datarep.tumblr.com/post/60074240896/historical-cost-of-computer-memory-and-storage</a:t>
            </a:r>
          </a:p>
          <a:p>
            <a:pPr marL="174708" indent="-174708"/>
            <a:endParaRPr lang="en-US" dirty="0"/>
          </a:p>
          <a:p>
            <a:pPr marL="174708" indent="-17470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3</a:t>
            </a:fld>
            <a:endParaRPr lang="en-US"/>
          </a:p>
        </p:txBody>
      </p:sp>
    </p:spTree>
    <p:extLst>
      <p:ext uri="{BB962C8B-B14F-4D97-AF65-F5344CB8AC3E}">
        <p14:creationId xmlns:p14="http://schemas.microsoft.com/office/powerpoint/2010/main" val="632718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deployed as a Web service, a model can be used</a:t>
            </a:r>
            <a:r>
              <a:rPr lang="en-US" baseline="0" dirty="0"/>
              <a:t> with simple REST calls over HTTP. This enables developers to build "smart apps" that get their intelligence from ML. In the next lab, students will build and train an ML model, deploy it as a Web service, and then write a client app that uses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2754379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Microsoft Cognitive Services is a set of intelligent APIs for building equally intelligent applications. It currently offers 21 different API for analyzing images, videos, text, and much more. For more information, visit https://www.microsoft.com/cognitive-services.</a:t>
            </a:r>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2440706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965227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Face API (https://www.microsoft.com/cognitive-services/en-us/face-api) includes methods for </a:t>
            </a:r>
            <a:r>
              <a:rPr lang="en-US" dirty="0">
                <a:effectLst/>
              </a:rPr>
              <a:t>detecting human faces, comparing faces for similarity, organizing people into groups according to visual similarity, identifying people previously tagged people in images, and more. It is one</a:t>
            </a:r>
            <a:r>
              <a:rPr lang="en-US" baseline="0" dirty="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361777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 Services Text</a:t>
            </a:r>
            <a:r>
              <a:rPr lang="en-US" baseline="0" dirty="0"/>
              <a:t> Analytics </a:t>
            </a:r>
            <a:r>
              <a:rPr lang="en-US" dirty="0"/>
              <a:t>API (https://www.microsoft.com/cognitive-services/en-us/text-analytics-api)</a:t>
            </a:r>
            <a:r>
              <a:rPr lang="en-US" baseline="0" dirty="0"/>
              <a:t> </a:t>
            </a:r>
            <a:r>
              <a:rPr lang="en-US" dirty="0"/>
              <a:t>includes methods for sentiment analysis, key-phrase extraction, topic detection, and language detection. </a:t>
            </a:r>
            <a:r>
              <a:rPr lang="en-US" dirty="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a:effectLst/>
              </a:rPr>
              <a:t>embeddings</a:t>
            </a:r>
            <a:r>
              <a:rPr lang="en-US" dirty="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3950356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Microsoft Cognitive Services is a set of intelligent APIs for building equally intelligent applications. It currently offers 21 different API for analyzing images, videos, text, and much more. For more information, visit https://www.microsoft.com/cognitive-services.</a:t>
            </a:r>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2185653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1005764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Here is an example</a:t>
            </a:r>
            <a:r>
              <a:rPr lang="en-US" baseline="0" dirty="0"/>
              <a:t> of adding intelligence to your project. Dorm Room Monitor is a “smart” security system. What makes it “smart”? It </a:t>
            </a:r>
            <a:r>
              <a:rPr lang="en-US" dirty="0"/>
              <a:t>utilizes facial recognition to distinguish between people who are approved to be there and those that aren't; if the person is recognized by the security system, he or she is welcomed into the room. If the person isn't recognized, a photo of the intruder is stored in the system for the room owner to review later.</a:t>
            </a:r>
          </a:p>
          <a:p>
            <a:endParaRPr lang="en-US" dirty="0"/>
          </a:p>
          <a:p>
            <a:r>
              <a:rPr lang="en-US" dirty="0"/>
              <a:t>(Now, demo</a:t>
            </a:r>
            <a:r>
              <a:rPr lang="en-US" baseline="0" dirty="0"/>
              <a:t> the actual project you built live.)</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30</a:t>
            </a:fld>
            <a:endParaRPr lang="en-US"/>
          </a:p>
        </p:txBody>
      </p:sp>
    </p:spTree>
    <p:extLst>
      <p:ext uri="{BB962C8B-B14F-4D97-AF65-F5344CB8AC3E}">
        <p14:creationId xmlns:p14="http://schemas.microsoft.com/office/powerpoint/2010/main" val="49407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40">
              <a:defRPr/>
            </a:pPr>
            <a:r>
              <a:rPr lang="en-US" dirty="0">
                <a:solidFill>
                  <a:srgbClr val="FF0000"/>
                </a:solidFill>
                <a:latin typeface="Garamond" panose="02020404030301010803"/>
              </a:rPr>
              <a:t>Microsoft had all </a:t>
            </a:r>
            <a:r>
              <a:rPr lang="en-US" b="1" dirty="0">
                <a:solidFill>
                  <a:srgbClr val="FF0000"/>
                </a:solidFill>
                <a:latin typeface="Garamond" panose="02020404030301010803"/>
              </a:rPr>
              <a:t>5 entries</a:t>
            </a:r>
            <a:r>
              <a:rPr lang="en-US" dirty="0">
                <a:solidFill>
                  <a:srgbClr val="FF0000"/>
                </a:solidFill>
                <a:latin typeface="Garamond" panose="02020404030301010803"/>
              </a:rPr>
              <a:t> being the 1st places this year: ImageNet classification, ImageNet localization, ImageNet detection, COCO detection, and COCO segmentation</a:t>
            </a:r>
          </a:p>
        </p:txBody>
      </p:sp>
      <p:sp>
        <p:nvSpPr>
          <p:cNvPr id="4" name="Slide Number Placeholder 3"/>
          <p:cNvSpPr>
            <a:spLocks noGrp="1"/>
          </p:cNvSpPr>
          <p:nvPr>
            <p:ph type="sldNum" sz="quarter" idx="10"/>
          </p:nvPr>
        </p:nvSpPr>
        <p:spPr/>
        <p:txBody>
          <a:bodyPr/>
          <a:lstStyle/>
          <a:p>
            <a:fld id="{01283FAC-A721-45A3-BBDE-EAF2B09B7CD9}" type="slidenum">
              <a:rPr lang="en-US" smtClean="0"/>
              <a:t>32</a:t>
            </a:fld>
            <a:endParaRPr lang="en-US"/>
          </a:p>
        </p:txBody>
      </p:sp>
    </p:spTree>
    <p:extLst>
      <p:ext uri="{BB962C8B-B14F-4D97-AF65-F5344CB8AC3E}">
        <p14:creationId xmlns:p14="http://schemas.microsoft.com/office/powerpoint/2010/main" val="1423837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solidFill>
                  <a:schemeClr val="accent2">
                    <a:lumMod val="75000"/>
                  </a:schemeClr>
                </a:solidFill>
              </a:rPr>
              <a:t>CNTK expresses (nearly) </a:t>
            </a:r>
            <a:r>
              <a:rPr lang="en-US" b="1" dirty="0">
                <a:solidFill>
                  <a:schemeClr val="accent2">
                    <a:lumMod val="75000"/>
                  </a:schemeClr>
                </a:solidFill>
              </a:rPr>
              <a:t>arbitrary neural networks </a:t>
            </a:r>
            <a:r>
              <a:rPr lang="en-US" dirty="0">
                <a:solidFill>
                  <a:schemeClr val="accent2">
                    <a:lumMod val="75000"/>
                  </a:schemeClr>
                </a:solidFill>
              </a:rPr>
              <a:t>by composing simple building blocks into complex </a:t>
            </a:r>
            <a:r>
              <a:rPr lang="en-US" b="1" dirty="0">
                <a:solidFill>
                  <a:schemeClr val="accent2">
                    <a:lumMod val="75000"/>
                  </a:schemeClr>
                </a:solidFill>
              </a:rPr>
              <a:t>computational networks</a:t>
            </a:r>
            <a:r>
              <a:rPr lang="en-US" dirty="0">
                <a:solidFill>
                  <a:schemeClr val="accent2">
                    <a:lumMod val="75000"/>
                  </a:schemeClr>
                </a:solidFill>
              </a:rPr>
              <a:t>, supporting relevant network types and applications.</a:t>
            </a:r>
          </a:p>
          <a:p>
            <a:pPr fontAlgn="ctr"/>
            <a:endParaRPr lang="en-US" dirty="0">
              <a:solidFill>
                <a:schemeClr val="accent2">
                  <a:lumMod val="75000"/>
                </a:schemeClr>
              </a:solidFill>
            </a:endParaRPr>
          </a:p>
          <a:p>
            <a:pPr fontAlgn="ctr"/>
            <a:r>
              <a:rPr lang="en-US" dirty="0">
                <a:solidFill>
                  <a:schemeClr val="accent2">
                    <a:lumMod val="75000"/>
                  </a:schemeClr>
                </a:solidFill>
              </a:rPr>
              <a:t>CNTK is </a:t>
            </a:r>
            <a:r>
              <a:rPr lang="en-US" b="1" dirty="0">
                <a:solidFill>
                  <a:schemeClr val="accent2">
                    <a:lumMod val="75000"/>
                  </a:schemeClr>
                </a:solidFill>
              </a:rPr>
              <a:t>production-ready</a:t>
            </a:r>
            <a:r>
              <a:rPr lang="en-US" dirty="0">
                <a:solidFill>
                  <a:schemeClr val="accent2">
                    <a:lumMod val="75000"/>
                  </a:schemeClr>
                </a:solidFill>
              </a:rPr>
              <a:t>: State-of-the-art accuracy, efficient, and scales to multi-GPU/multi-server.</a:t>
            </a:r>
          </a:p>
          <a:p>
            <a:pPr fontAlgn="ctr"/>
            <a:endParaRPr lang="en-US" dirty="0">
              <a:solidFill>
                <a:schemeClr val="accent2">
                  <a:lumMod val="75000"/>
                </a:schemeClr>
              </a:solidFill>
            </a:endParaRPr>
          </a:p>
          <a:p>
            <a:r>
              <a:rPr lang="en-US" sz="2400" dirty="0"/>
              <a:t>Lego-like composability allows CNTK to support a wide range of networks, e.g.</a:t>
            </a:r>
          </a:p>
          <a:p>
            <a:pPr lvl="1" fontAlgn="ctr"/>
            <a:r>
              <a:rPr lang="en-US" sz="2000" dirty="0"/>
              <a:t>feed-forward DNN</a:t>
            </a:r>
          </a:p>
          <a:p>
            <a:pPr lvl="1" fontAlgn="ctr"/>
            <a:r>
              <a:rPr lang="en-US" sz="2000" dirty="0"/>
              <a:t>RNN, LSTM, GRU</a:t>
            </a:r>
          </a:p>
          <a:p>
            <a:pPr lvl="1" fontAlgn="ctr"/>
            <a:r>
              <a:rPr lang="en-US" sz="2000" dirty="0"/>
              <a:t>convolution</a:t>
            </a:r>
          </a:p>
          <a:p>
            <a:pPr lvl="1" fontAlgn="ctr"/>
            <a:r>
              <a:rPr lang="en-US" sz="2000" dirty="0"/>
              <a:t>DSSM</a:t>
            </a:r>
          </a:p>
          <a:p>
            <a:pPr lvl="1" fontAlgn="ctr"/>
            <a:r>
              <a:rPr lang="en-US" sz="2000" dirty="0"/>
              <a:t>sequence-to-sequence</a:t>
            </a:r>
          </a:p>
          <a:p>
            <a:pPr fontAlgn="ctr"/>
            <a:r>
              <a:rPr lang="en-US" sz="2400" dirty="0"/>
              <a:t>for a range of applications including</a:t>
            </a:r>
          </a:p>
          <a:p>
            <a:pPr lvl="1" fontAlgn="ctr"/>
            <a:r>
              <a:rPr lang="en-US" sz="2000" dirty="0"/>
              <a:t>speech</a:t>
            </a:r>
          </a:p>
          <a:p>
            <a:pPr lvl="1" fontAlgn="ctr"/>
            <a:r>
              <a:rPr lang="en-US" sz="2000" dirty="0"/>
              <a:t>vision</a:t>
            </a:r>
          </a:p>
          <a:p>
            <a:pPr lvl="1" fontAlgn="ctr"/>
            <a:r>
              <a:rPr lang="en-US" sz="2000" dirty="0"/>
              <a:t>text</a:t>
            </a:r>
          </a:p>
          <a:p>
            <a:pPr fontAlgn="ctr"/>
            <a:r>
              <a:rPr lang="en-US" sz="2400" dirty="0"/>
              <a:t>and combinations</a:t>
            </a:r>
            <a:endParaRPr lang="en-US" dirty="0">
              <a:solidFill>
                <a:schemeClr val="accent2">
                  <a:lumMod val="75000"/>
                </a:schemeClr>
              </a:solidFill>
            </a:endParaRPr>
          </a:p>
          <a:p>
            <a:endParaRPr lang="en-US" dirty="0"/>
          </a:p>
          <a:p>
            <a:r>
              <a:rPr lang="en-US" dirty="0"/>
              <a:t>Large data sets is the key here; performant</a:t>
            </a:r>
          </a:p>
          <a:p>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defTabSz="931774">
              <a:buFont typeface="Wingdings" panose="05000000000000000000" pitchFamily="2" charset="2"/>
              <a:buChar char="§"/>
              <a:defRPr/>
            </a:pPr>
            <a:r>
              <a:rPr lang="en-US" dirty="0"/>
              <a:t>Microsoft’s open-source deep-learning toolkit</a:t>
            </a:r>
          </a:p>
          <a:p>
            <a:pPr>
              <a:buFont typeface="Wingdings" panose="05000000000000000000" pitchFamily="2" charset="2"/>
              <a:buChar char="§"/>
            </a:pPr>
            <a:endParaRPr lang="en-US" dirty="0"/>
          </a:p>
          <a:p>
            <a:pPr lvl="1">
              <a:buFont typeface="Wingdings" panose="05000000000000000000" pitchFamily="2" charset="2"/>
              <a:buChar char="§"/>
            </a:pPr>
            <a:r>
              <a:rPr lang="en-US" dirty="0"/>
              <a:t>Ease of use: what, not how</a:t>
            </a:r>
          </a:p>
          <a:p>
            <a:pPr lvl="1">
              <a:buFont typeface="Wingdings" panose="05000000000000000000" pitchFamily="2" charset="2"/>
              <a:buChar char="§"/>
            </a:pPr>
            <a:r>
              <a:rPr lang="en-US" dirty="0"/>
              <a:t>Fast</a:t>
            </a:r>
          </a:p>
          <a:p>
            <a:pPr lvl="1">
              <a:buFont typeface="Wingdings" panose="05000000000000000000" pitchFamily="2" charset="2"/>
              <a:buChar char="§"/>
            </a:pPr>
            <a:r>
              <a:rPr lang="en-US" dirty="0"/>
              <a:t>Flexible</a:t>
            </a:r>
          </a:p>
          <a:p>
            <a:pPr marL="465887" lvl="1"/>
            <a:endParaRPr lang="en-US" dirty="0"/>
          </a:p>
          <a:p>
            <a:pPr>
              <a:buFont typeface="Wingdings" panose="05000000000000000000" pitchFamily="2" charset="2"/>
              <a:buChar char="§"/>
            </a:pPr>
            <a:r>
              <a:rPr lang="en-US" dirty="0"/>
              <a:t>First class on Linux and Windows</a:t>
            </a:r>
          </a:p>
          <a:p>
            <a:pPr>
              <a:buFont typeface="Wingdings" panose="05000000000000000000" pitchFamily="2" charset="2"/>
              <a:buChar char="§"/>
            </a:pPr>
            <a:r>
              <a:rPr lang="en-US" dirty="0"/>
              <a:t>No internal Microsoft version; it’s open, no </a:t>
            </a:r>
            <a:r>
              <a:rPr lang="en-US" i="1" dirty="0"/>
              <a:t>really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33</a:t>
            </a:fld>
            <a:endParaRPr lang="en-US"/>
          </a:p>
        </p:txBody>
      </p:sp>
    </p:spTree>
    <p:extLst>
      <p:ext uri="{BB962C8B-B14F-4D97-AF65-F5344CB8AC3E}">
        <p14:creationId xmlns:p14="http://schemas.microsoft.com/office/powerpoint/2010/main" val="340029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31774">
              <a:defRPr/>
            </a:pPr>
            <a:r>
              <a:rPr lang="en-US" altLang="ko-KR" b="1" dirty="0"/>
              <a:t>Notes:</a:t>
            </a:r>
          </a:p>
          <a:p>
            <a:pPr marL="174708" lvl="1" indent="-174708" defTabSz="931774">
              <a:buFont typeface="Arial" charset="0"/>
              <a:buChar char="•"/>
              <a:defRPr/>
            </a:pPr>
            <a:r>
              <a:rPr lang="en-US" altLang="ko-KR" dirty="0"/>
              <a:t>Traditionally, ERP/CRM was designed to be a central repository for all data in a company. </a:t>
            </a:r>
          </a:p>
          <a:p>
            <a:pPr marL="174708" lvl="1" indent="-174708" defTabSz="931774">
              <a:buFont typeface="Arial" charset="0"/>
              <a:buChar char="•"/>
              <a:defRPr/>
            </a:pPr>
            <a:r>
              <a:rPr lang="en-US" altLang="ko-KR" dirty="0"/>
              <a:t>In Web 2.0 data, the data is more diverse than for ERP/CRM. </a:t>
            </a:r>
          </a:p>
          <a:p>
            <a:pPr marL="174708" lvl="1" indent="-174708" defTabSz="931774">
              <a:buFont typeface="Arial" charset="0"/>
              <a:buChar char="•"/>
              <a:defRPr/>
            </a:pPr>
            <a:r>
              <a:rPr lang="en-US" altLang="ko-KR" dirty="0"/>
              <a:t>It is possible to process in existing technology and scale up.  </a:t>
            </a:r>
          </a:p>
          <a:p>
            <a:pPr marL="174708" lvl="1" indent="-174708" defTabSz="931774">
              <a:buFont typeface="Arial" charset="0"/>
              <a:buChar char="•"/>
              <a:defRPr/>
            </a:pPr>
            <a:r>
              <a:rPr lang="en-US" altLang="ko-KR" dirty="0"/>
              <a:t>Traditional technology cannot handle Big Data.</a:t>
            </a:r>
          </a:p>
          <a:p>
            <a:pPr marL="640594" lvl="2" indent="-174708" defTabSz="931774">
              <a:buFont typeface="Arial" charset="0"/>
              <a:buChar char="•"/>
              <a:defRPr/>
            </a:pPr>
            <a:r>
              <a:rPr lang="en-US" altLang="ko-KR" dirty="0"/>
              <a:t>Big Data is collected extremely frequently from a variety of sources.</a:t>
            </a:r>
          </a:p>
          <a:p>
            <a:pPr marL="174708" lvl="1" indent="-174708" defTabSz="931774">
              <a:buFont typeface="Arial" charset="0"/>
              <a:buChar char="•"/>
              <a:defRPr/>
            </a:pPr>
            <a:r>
              <a:rPr lang="en-US" altLang="ko-KR" dirty="0"/>
              <a:t>Data sources include business transactions, social media, and information from sensors.</a:t>
            </a:r>
          </a:p>
          <a:p>
            <a:pPr marL="174708" lvl="1" indent="-174708" defTabSz="931774">
              <a:buFont typeface="Arial" charset="0"/>
              <a:buChar char="•"/>
              <a:defRPr/>
            </a:pPr>
            <a:r>
              <a:rPr lang="en-US" altLang="ko-KR" dirty="0"/>
              <a:t>Data types include: </a:t>
            </a:r>
          </a:p>
          <a:p>
            <a:pPr marL="640594" lvl="2" indent="-174708" defTabSz="931774">
              <a:buFont typeface="Arial" charset="0"/>
              <a:buChar char="•"/>
              <a:defRPr/>
            </a:pPr>
            <a:r>
              <a:rPr lang="en-US" altLang="ko-KR" dirty="0"/>
              <a:t>Structured numeric data in traditional databases  </a:t>
            </a:r>
          </a:p>
          <a:p>
            <a:pPr marL="640594" lvl="2" indent="-174708" defTabSz="931774">
              <a:buFont typeface="Arial" charset="0"/>
              <a:buChar char="•"/>
              <a:defRPr/>
            </a:pPr>
            <a:r>
              <a:rPr lang="en-US" altLang="ko-KR" dirty="0"/>
              <a:t>Unstructured data from text documents, email, video, audio, stock ticker, and financial transactions</a:t>
            </a:r>
          </a:p>
          <a:p>
            <a:pPr marL="174708" lvl="1" indent="-174708" defTabSz="931774">
              <a:defRPr/>
            </a:pPr>
            <a:endParaRPr lang="en-US" altLang="ko-KR" dirty="0"/>
          </a:p>
          <a:p>
            <a:pPr marL="174708" lvl="1" indent="-174708" defTabSz="931774">
              <a:defRPr/>
            </a:pPr>
            <a:r>
              <a:rPr lang="en-US" altLang="ko-KR" b="1" dirty="0"/>
              <a:t>Acronyms:</a:t>
            </a:r>
          </a:p>
          <a:p>
            <a:pPr marL="174708" lvl="1" indent="-174708" defTabSz="931774">
              <a:buFont typeface="Arial" charset="0"/>
              <a:buChar char="•"/>
              <a:defRPr/>
            </a:pPr>
            <a:r>
              <a:rPr lang="en-US" altLang="ko-KR" dirty="0"/>
              <a:t>RFID – Radio Frequency Identification</a:t>
            </a:r>
          </a:p>
          <a:p>
            <a:pPr marL="174708" lvl="1" indent="-174708" defTabSz="931774">
              <a:buFont typeface="Arial" charset="0"/>
              <a:buChar char="•"/>
              <a:defRPr/>
            </a:pPr>
            <a:r>
              <a:rPr lang="en-US" altLang="ko-KR" dirty="0"/>
              <a:t>ERP – Enterprise Resource Planning</a:t>
            </a:r>
          </a:p>
          <a:p>
            <a:pPr marL="174708" lvl="1" indent="-174708" defTabSz="931774">
              <a:buFont typeface="Arial" charset="0"/>
              <a:buChar char="•"/>
              <a:defRPr/>
            </a:pPr>
            <a:r>
              <a:rPr lang="en-US" altLang="ko-KR" dirty="0"/>
              <a:t>CRM – Customer Relationship Management</a:t>
            </a:r>
          </a:p>
        </p:txBody>
      </p:sp>
      <p:sp>
        <p:nvSpPr>
          <p:cNvPr id="4" name="Slide Number Placeholder 3"/>
          <p:cNvSpPr>
            <a:spLocks noGrp="1"/>
          </p:cNvSpPr>
          <p:nvPr>
            <p:ph type="sldNum" sz="quarter" idx="10"/>
          </p:nvPr>
        </p:nvSpPr>
        <p:spPr/>
        <p:txBody>
          <a:bodyPr/>
          <a:lstStyle/>
          <a:p>
            <a:fld id="{01283FAC-A721-45A3-BBDE-EAF2B09B7CD9}" type="slidenum">
              <a:rPr lang="en-US" smtClean="0"/>
              <a:pPr/>
              <a:t>4</a:t>
            </a:fld>
            <a:endParaRPr lang="en-US"/>
          </a:p>
        </p:txBody>
      </p:sp>
    </p:spTree>
    <p:extLst>
      <p:ext uri="{BB962C8B-B14F-4D97-AF65-F5344CB8AC3E}">
        <p14:creationId xmlns:p14="http://schemas.microsoft.com/office/powerpoint/2010/main" val="1490828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CNTK comparable on single server, significant</a:t>
            </a:r>
            <a:r>
              <a:rPr lang="en-US" baseline="0" dirty="0"/>
              <a:t> performance on multi-server</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34</a:t>
            </a:fld>
            <a:endParaRPr lang="en-US"/>
          </a:p>
        </p:txBody>
      </p:sp>
    </p:spTree>
    <p:extLst>
      <p:ext uri="{BB962C8B-B14F-4D97-AF65-F5344CB8AC3E}">
        <p14:creationId xmlns:p14="http://schemas.microsoft.com/office/powerpoint/2010/main" val="2392001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Recurrent</a:t>
            </a:r>
            <a:r>
              <a:rPr lang="en-US" baseline="0" dirty="0"/>
              <a:t> </a:t>
            </a:r>
            <a:r>
              <a:rPr lang="en-US" baseline="0" dirty="0" err="1"/>
              <a:t>nueral</a:t>
            </a:r>
            <a:r>
              <a:rPr lang="en-US" baseline="0" dirty="0"/>
              <a:t> networks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35</a:t>
            </a:fld>
            <a:endParaRPr lang="en-US"/>
          </a:p>
        </p:txBody>
      </p:sp>
    </p:spTree>
    <p:extLst>
      <p:ext uri="{BB962C8B-B14F-4D97-AF65-F5344CB8AC3E}">
        <p14:creationId xmlns:p14="http://schemas.microsoft.com/office/powerpoint/2010/main" val="4122369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123" indent="-524123" fontAlgn="ctr">
              <a:buFont typeface="+mj-lt"/>
              <a:buAutoNum type="arabicPeriod"/>
            </a:pPr>
            <a:r>
              <a:rPr lang="en-US" dirty="0"/>
              <a:t>Configure reader, network, learner</a:t>
            </a:r>
          </a:p>
          <a:p>
            <a:pPr marL="524123" indent="-524123" fontAlgn="ctr">
              <a:buFont typeface="+mj-lt"/>
              <a:buAutoNum type="arabicPeriod"/>
            </a:pPr>
            <a:r>
              <a:rPr lang="en-US" dirty="0"/>
              <a:t>Train &amp; evaluate (multi-phase for layer building)</a:t>
            </a:r>
          </a:p>
          <a:p>
            <a:pPr marL="524123" indent="-524123" fontAlgn="ctr">
              <a:buFont typeface="+mj-lt"/>
              <a:buAutoNum type="arabicPeriod"/>
            </a:pPr>
            <a:r>
              <a:rPr lang="en-US" dirty="0"/>
              <a:t>Deploy offline from Python</a:t>
            </a:r>
          </a:p>
        </p:txBody>
      </p:sp>
      <p:sp>
        <p:nvSpPr>
          <p:cNvPr id="4" name="Slide Number Placeholder 3"/>
          <p:cNvSpPr>
            <a:spLocks noGrp="1"/>
          </p:cNvSpPr>
          <p:nvPr>
            <p:ph type="sldNum" sz="quarter" idx="10"/>
          </p:nvPr>
        </p:nvSpPr>
        <p:spPr/>
        <p:txBody>
          <a:bodyPr/>
          <a:lstStyle/>
          <a:p>
            <a:fld id="{01283FAC-A721-45A3-BBDE-EAF2B09B7CD9}" type="slidenum">
              <a:rPr lang="en-US" smtClean="0"/>
              <a:t>36</a:t>
            </a:fld>
            <a:endParaRPr lang="en-US"/>
          </a:p>
        </p:txBody>
      </p:sp>
    </p:spTree>
    <p:extLst>
      <p:ext uri="{BB962C8B-B14F-4D97-AF65-F5344CB8AC3E}">
        <p14:creationId xmlns:p14="http://schemas.microsoft.com/office/powerpoint/2010/main" val="1429258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37</a:t>
            </a:fld>
            <a:endParaRPr lang="en-US"/>
          </a:p>
        </p:txBody>
      </p:sp>
    </p:spTree>
    <p:extLst>
      <p:ext uri="{BB962C8B-B14F-4D97-AF65-F5344CB8AC3E}">
        <p14:creationId xmlns:p14="http://schemas.microsoft.com/office/powerpoint/2010/main" val="1105422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38</a:t>
            </a:fld>
            <a:endParaRPr lang="en-US"/>
          </a:p>
        </p:txBody>
      </p:sp>
    </p:spTree>
    <p:extLst>
      <p:ext uri="{BB962C8B-B14F-4D97-AF65-F5344CB8AC3E}">
        <p14:creationId xmlns:p14="http://schemas.microsoft.com/office/powerpoint/2010/main" val="431339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17255920-06C3-614B-8A2D-7DD578D7F7E8}" type="slidenum">
              <a:rPr lang="en-US" sz="1800" kern="0">
                <a:solidFill>
                  <a:sysClr val="windowText" lastClr="000000"/>
                </a:solidFill>
              </a:rPr>
              <a:pPr defTabSz="931774">
                <a:defRPr/>
              </a:pPr>
              <a:t>39</a:t>
            </a:fld>
            <a:endParaRPr lang="en-US" sz="1800" kern="0">
              <a:solidFill>
                <a:sysClr val="windowText" lastClr="000000"/>
              </a:solidFill>
            </a:endParaRPr>
          </a:p>
        </p:txBody>
      </p:sp>
    </p:spTree>
    <p:extLst>
      <p:ext uri="{BB962C8B-B14F-4D97-AF65-F5344CB8AC3E}">
        <p14:creationId xmlns:p14="http://schemas.microsoft.com/office/powerpoint/2010/main" val="41396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altLang="ko-KR" dirty="0"/>
          </a:p>
          <a:p>
            <a:pPr defTabSz="931774">
              <a:defRPr/>
            </a:pPr>
            <a:endParaRPr lang="en-US" altLang="ko-KR"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5</a:t>
            </a:fld>
            <a:endParaRPr lang="en-US"/>
          </a:p>
        </p:txBody>
      </p:sp>
    </p:spTree>
    <p:extLst>
      <p:ext uri="{BB962C8B-B14F-4D97-AF65-F5344CB8AC3E}">
        <p14:creationId xmlns:p14="http://schemas.microsoft.com/office/powerpoint/2010/main" val="2003072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ltLang="ko-KR" b="1" dirty="0"/>
              <a:t>Notes:</a:t>
            </a:r>
          </a:p>
          <a:p>
            <a:pPr marL="232943" indent="-232943" defTabSz="931774">
              <a:buFont typeface="Arial" panose="020B0604020202020204" pitchFamily="34" charset="0"/>
              <a:buChar char="•"/>
              <a:defRPr/>
            </a:pPr>
            <a:r>
              <a:rPr lang="en-US" altLang="ko-KR" baseline="0" dirty="0"/>
              <a:t>Data science is evolving from simply trying to figure out what happened in the past to</a:t>
            </a:r>
          </a:p>
          <a:p>
            <a:pPr marL="232943" indent="-232943" defTabSz="931774">
              <a:buFont typeface="Arial" panose="020B0604020202020204" pitchFamily="34" charset="0"/>
              <a:buChar char="•"/>
              <a:defRPr/>
            </a:pPr>
            <a:r>
              <a:rPr lang="en-US" altLang="ko-KR" baseline="0" dirty="0"/>
              <a:t>Going deeper and discovering why it happened to</a:t>
            </a:r>
          </a:p>
          <a:p>
            <a:pPr marL="232943" indent="-232943" defTabSz="931774">
              <a:buFont typeface="Arial" panose="020B0604020202020204" pitchFamily="34" charset="0"/>
              <a:buChar char="•"/>
              <a:defRPr/>
            </a:pPr>
            <a:r>
              <a:rPr lang="en-US" altLang="ko-KR" baseline="0" dirty="0"/>
              <a:t>Predicting the future and figuring out what will happen</a:t>
            </a:r>
          </a:p>
          <a:p>
            <a:pPr marL="232943" indent="-232943" defTabSz="931774">
              <a:buFont typeface="Arial" panose="020B0604020202020204" pitchFamily="34" charset="0"/>
              <a:buChar char="•"/>
              <a:defRPr/>
            </a:pPr>
            <a:r>
              <a:rPr lang="en-US" altLang="ko-KR" baseline="0" dirty="0"/>
              <a:t>The final goal it to not only figure out what will happen but to make decisions preemptively and take actions automatically</a:t>
            </a:r>
          </a:p>
          <a:p>
            <a:pPr marL="232943" indent="-232943" defTabSz="931774">
              <a:buFont typeface="Arial" panose="020B0604020202020204" pitchFamily="34" charset="0"/>
              <a:buChar char="•"/>
              <a:defRPr/>
            </a:pPr>
            <a:endParaRPr lang="en-US" altLang="ko-KR" b="1" baseline="0" dirty="0"/>
          </a:p>
          <a:p>
            <a:pPr marL="232943" indent="-232943" defTabSz="931774">
              <a:buFont typeface="Arial" panose="020B0604020202020204" pitchFamily="34" charset="0"/>
              <a:buChar char="•"/>
              <a:defRPr/>
            </a:pPr>
            <a:endParaRPr lang="en-US" altLang="ko-KR" b="1" dirty="0"/>
          </a:p>
          <a:p>
            <a:pPr defTabSz="931774">
              <a:defRPr/>
            </a:pPr>
            <a:endParaRPr lang="en-US" altLang="ko-KR" b="1" dirty="0"/>
          </a:p>
          <a:p>
            <a:pPr defTabSz="931774">
              <a:defRPr/>
            </a:pPr>
            <a:r>
              <a:rPr lang="en-US" altLang="ko-KR" b="1" dirty="0"/>
              <a:t>References</a:t>
            </a:r>
            <a:r>
              <a:rPr lang="en-US" altLang="ko-KR" dirty="0"/>
              <a:t>:</a:t>
            </a:r>
            <a:r>
              <a:rPr lang="en-US" altLang="ko-KR" baseline="0" dirty="0"/>
              <a:t> </a:t>
            </a:r>
          </a:p>
          <a:p>
            <a:pPr defTabSz="931774">
              <a:defRPr/>
            </a:pPr>
            <a:r>
              <a:rPr lang="en-US" altLang="ko-KR" baseline="0" dirty="0"/>
              <a:t>Microsoft: DATA203x Data Science and Machine Learning Essentials, </a:t>
            </a:r>
            <a:r>
              <a:rPr lang="en-US" altLang="ko-KR" baseline="0" dirty="0" err="1"/>
              <a:t>edx.org</a:t>
            </a:r>
            <a:endParaRPr lang="en-US" altLang="ko-KR" baseline="0"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6</a:t>
            </a:fld>
            <a:endParaRPr lang="en-US"/>
          </a:p>
        </p:txBody>
      </p:sp>
    </p:spTree>
    <p:extLst>
      <p:ext uri="{BB962C8B-B14F-4D97-AF65-F5344CB8AC3E}">
        <p14:creationId xmlns:p14="http://schemas.microsoft.com/office/powerpoint/2010/main" val="127011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931774">
              <a:defRPr/>
            </a:pPr>
            <a:r>
              <a:rPr lang="en-US" altLang="ko-KR" b="1" dirty="0"/>
              <a:t>Notes:</a:t>
            </a:r>
          </a:p>
          <a:p>
            <a:pPr marL="174708" lvl="2" indent="-174708" defTabSz="931774">
              <a:buFont typeface="Arial" charset="0"/>
              <a:buChar char="•"/>
              <a:defRPr/>
            </a:pPr>
            <a:r>
              <a:rPr lang="en-US" altLang="ko-KR" dirty="0"/>
              <a:t>Today, there are many</a:t>
            </a:r>
            <a:r>
              <a:rPr lang="en-US" altLang="ko-KR" baseline="0" dirty="0"/>
              <a:t> use cases for Big Data analysis.</a:t>
            </a:r>
            <a:endParaRPr lang="en-US" altLang="ko-KR" dirty="0"/>
          </a:p>
          <a:p>
            <a:pPr marL="640594" lvl="3" indent="-174708" defTabSz="931774">
              <a:buFont typeface="Arial" charset="0"/>
              <a:buChar char="•"/>
              <a:defRPr/>
            </a:pPr>
            <a:r>
              <a:rPr lang="en-US" altLang="ko-KR" dirty="0"/>
              <a:t>For example, Big Data is used to improve many aspects of our cities and countries. It allows cities to optimize traffic flows based on real-time traffic information, as well as social media and weather data.</a:t>
            </a:r>
          </a:p>
          <a:p>
            <a:pPr marL="640594" lvl="3" indent="-174708" defTabSz="931774">
              <a:buFont typeface="Arial" charset="0"/>
              <a:buChar char="•"/>
              <a:defRPr/>
            </a:pPr>
            <a:r>
              <a:rPr lang="en-US" altLang="ko-KR" dirty="0"/>
              <a:t>In South Korea, the midnight bus</a:t>
            </a:r>
            <a:r>
              <a:rPr lang="en-US" altLang="ko-KR" baseline="0" dirty="0"/>
              <a:t> route project utilized Big Data analysis to determine frequency of credit card use and taxis to determine where more public transportation was needed.</a:t>
            </a:r>
          </a:p>
          <a:p>
            <a:pPr marL="640594" lvl="3" indent="-174708" defTabSz="931774">
              <a:buFont typeface="Arial" charset="0"/>
              <a:buChar char="•"/>
              <a:defRPr/>
            </a:pPr>
            <a:endParaRPr lang="en-US" altLang="ko-KR" baseline="0" dirty="0"/>
          </a:p>
          <a:p>
            <a:pPr rtl="0" eaLnBrk="1" fontAlgn="ctr" latinLnBrk="0" hangingPunct="1"/>
            <a:r>
              <a:rPr lang="en-US" dirty="0"/>
              <a:t>Industry</a:t>
            </a:r>
          </a:p>
          <a:p>
            <a:pPr rtl="0" eaLnBrk="1" fontAlgn="ctr" latinLnBrk="0" hangingPunct="1"/>
            <a:r>
              <a:rPr lang="en-US" dirty="0"/>
              <a:t>Scenario</a:t>
            </a:r>
          </a:p>
          <a:p>
            <a:pPr rtl="0" eaLnBrk="1" fontAlgn="ctr" latinLnBrk="0" hangingPunct="1"/>
            <a:r>
              <a:rPr lang="en-US" b="1" dirty="0"/>
              <a:t>Automotive</a:t>
            </a:r>
            <a:endParaRPr lang="en-US" dirty="0"/>
          </a:p>
          <a:p>
            <a:pPr rtl="0" eaLnBrk="1" fontAlgn="ctr" latinLnBrk="0" hangingPunct="1"/>
            <a:r>
              <a:rPr lang="en-US" dirty="0"/>
              <a:t>Self-driving cars. Energy efficiency.</a:t>
            </a:r>
          </a:p>
          <a:p>
            <a:pPr rtl="0" eaLnBrk="1" fontAlgn="ctr" latinLnBrk="0" hangingPunct="1"/>
            <a:r>
              <a:rPr lang="en-US" b="1" dirty="0"/>
              <a:t>Finance</a:t>
            </a:r>
            <a:endParaRPr lang="en-US" dirty="0"/>
          </a:p>
          <a:p>
            <a:pPr rtl="0" eaLnBrk="1" fontAlgn="ctr" latinLnBrk="0" hangingPunct="1"/>
            <a:r>
              <a:rPr lang="en-US" dirty="0"/>
              <a:t>Trading decisions and reduction of fraudulent transactions.</a:t>
            </a:r>
          </a:p>
          <a:p>
            <a:pPr rtl="0" eaLnBrk="1" fontAlgn="ctr" latinLnBrk="0" hangingPunct="1"/>
            <a:r>
              <a:rPr lang="en-US" b="1" dirty="0"/>
              <a:t>Government</a:t>
            </a:r>
            <a:endParaRPr lang="en-US" dirty="0"/>
          </a:p>
          <a:p>
            <a:pPr rtl="0" eaLnBrk="1" fontAlgn="ctr" latinLnBrk="0" hangingPunct="1"/>
            <a:r>
              <a:rPr lang="en-US" dirty="0"/>
              <a:t>Improving and optimizing services.</a:t>
            </a:r>
          </a:p>
          <a:p>
            <a:pPr rtl="0" eaLnBrk="1" fontAlgn="ctr" latinLnBrk="0" hangingPunct="1"/>
            <a:r>
              <a:rPr lang="en-US" b="1" dirty="0"/>
              <a:t>Health Care</a:t>
            </a:r>
            <a:endParaRPr lang="en-US" dirty="0"/>
          </a:p>
          <a:p>
            <a:pPr rtl="0" eaLnBrk="1" fontAlgn="ctr" latinLnBrk="0" hangingPunct="1"/>
            <a:r>
              <a:rPr lang="en-US" dirty="0"/>
              <a:t>Uncovering hidden insights to improve</a:t>
            </a:r>
            <a:br>
              <a:rPr lang="en-US" dirty="0"/>
            </a:br>
            <a:r>
              <a:rPr lang="en-US" dirty="0"/>
              <a:t> patient care and public health.</a:t>
            </a:r>
          </a:p>
          <a:p>
            <a:pPr rtl="0" eaLnBrk="1" fontAlgn="ctr" latinLnBrk="0" hangingPunct="1"/>
            <a:r>
              <a:rPr lang="en-US" b="1" dirty="0"/>
              <a:t>Manufacturing</a:t>
            </a:r>
            <a:endParaRPr lang="en-US" dirty="0"/>
          </a:p>
          <a:p>
            <a:pPr rtl="0" eaLnBrk="1" fontAlgn="ctr" latinLnBrk="0" hangingPunct="1"/>
            <a:r>
              <a:rPr lang="en-US" dirty="0"/>
              <a:t>Optimizing machine and device performance.</a:t>
            </a:r>
          </a:p>
          <a:p>
            <a:pPr rtl="0" eaLnBrk="1" fontAlgn="ctr" latinLnBrk="0" hangingPunct="1"/>
            <a:r>
              <a:rPr lang="en-US" b="1" dirty="0"/>
              <a:t>Retail</a:t>
            </a:r>
            <a:endParaRPr lang="en-US" dirty="0"/>
          </a:p>
          <a:p>
            <a:pPr rtl="0" eaLnBrk="1" fontAlgn="auto" latinLnBrk="0" hangingPunct="1"/>
            <a:r>
              <a:rPr lang="en-US" dirty="0"/>
              <a:t>Customer relationship-building and product recommendations.</a:t>
            </a:r>
          </a:p>
          <a:p>
            <a:pPr marL="465887" lvl="3" defTabSz="931774">
              <a:defRPr/>
            </a:pPr>
            <a:endParaRPr lang="en-US" altLang="ko-KR" baseline="0" dirty="0"/>
          </a:p>
          <a:p>
            <a:pPr marL="0" lvl="2" defTabSz="931774">
              <a:defRPr/>
            </a:pPr>
            <a:endParaRPr lang="en-US" altLang="ko-KR"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7</a:t>
            </a:fld>
            <a:endParaRPr lang="en-US"/>
          </a:p>
        </p:txBody>
      </p:sp>
    </p:spTree>
    <p:extLst>
      <p:ext uri="{BB962C8B-B14F-4D97-AF65-F5344CB8AC3E}">
        <p14:creationId xmlns:p14="http://schemas.microsoft.com/office/powerpoint/2010/main" val="492339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pPr/>
              <a:t>8</a:t>
            </a:fld>
            <a:endParaRPr lang="en-US"/>
          </a:p>
        </p:txBody>
      </p:sp>
    </p:spTree>
    <p:extLst>
      <p:ext uri="{BB962C8B-B14F-4D97-AF65-F5344CB8AC3E}">
        <p14:creationId xmlns:p14="http://schemas.microsoft.com/office/powerpoint/2010/main" val="2214646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17255920-06C3-614B-8A2D-7DD578D7F7E8}" type="slidenum">
              <a:rPr lang="en-US" sz="1800" kern="0">
                <a:solidFill>
                  <a:sysClr val="windowText" lastClr="000000"/>
                </a:solidFill>
              </a:rPr>
              <a:pPr defTabSz="931774">
                <a:defRPr/>
              </a:pPr>
              <a:t>9</a:t>
            </a:fld>
            <a:endParaRPr lang="en-US" sz="1800" kern="0">
              <a:solidFill>
                <a:sysClr val="windowText" lastClr="000000"/>
              </a:solidFill>
            </a:endParaRPr>
          </a:p>
        </p:txBody>
      </p:sp>
    </p:spTree>
    <p:extLst>
      <p:ext uri="{BB962C8B-B14F-4D97-AF65-F5344CB8AC3E}">
        <p14:creationId xmlns:p14="http://schemas.microsoft.com/office/powerpoint/2010/main" val="4004840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GB" baseline="0" dirty="0"/>
          </a:p>
        </p:txBody>
      </p:sp>
      <p:sp>
        <p:nvSpPr>
          <p:cNvPr id="4" name="Header Placeholder 3"/>
          <p:cNvSpPr>
            <a:spLocks noGrp="1"/>
          </p:cNvSpPr>
          <p:nvPr>
            <p:ph type="hdr" sz="quarter" idx="10"/>
          </p:nvPr>
        </p:nvSpPr>
        <p:spPr/>
        <p:txBody>
          <a:bodyPr/>
          <a:lstStyle/>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a:solidFill>
                  <a:prstClr val="black"/>
                </a:solidFill>
              </a:rPr>
              <a:pPr>
                <a:defRPr/>
              </a:pPr>
              <a:t>1/18/2017 1:55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a:solidFill>
                  <a:prstClr val="black"/>
                </a:solidFill>
              </a:rPr>
              <a:pPr>
                <a:defRPr/>
              </a:pPr>
              <a:t>10</a:t>
            </a:fld>
            <a:endParaRPr lang="en-US" sz="1800" kern="0" dirty="0">
              <a:solidFill>
                <a:prstClr val="black"/>
              </a:solidFill>
            </a:endParaRPr>
          </a:p>
        </p:txBody>
      </p:sp>
    </p:spTree>
    <p:extLst>
      <p:ext uri="{BB962C8B-B14F-4D97-AF65-F5344CB8AC3E}">
        <p14:creationId xmlns:p14="http://schemas.microsoft.com/office/powerpoint/2010/main" val="3963885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2543" y="2422224"/>
            <a:ext cx="4572000" cy="610801"/>
          </a:xfrm>
          <a:prstGeom prst="rect">
            <a:avLst/>
          </a:prstGeom>
        </p:spPr>
        <p:txBody>
          <a:bodyPr/>
          <a:lstStyle>
            <a:lvl1pPr marL="0" indent="0">
              <a:buNone/>
              <a:defRPr sz="4000" b="0">
                <a:solidFill>
                  <a:srgbClr val="FFFFFF"/>
                </a:solidFill>
                <a:latin typeface="+mj-lt"/>
              </a:defRPr>
            </a:lvl1pPr>
          </a:lstStyle>
          <a:p>
            <a:pPr lvl="0"/>
            <a:r>
              <a:rPr lang="en-US"/>
              <a:t>Presentation title</a:t>
            </a:r>
          </a:p>
        </p:txBody>
      </p:sp>
      <p:sp>
        <p:nvSpPr>
          <p:cNvPr id="11" name="Text Placeholder 10"/>
          <p:cNvSpPr>
            <a:spLocks noGrp="1"/>
          </p:cNvSpPr>
          <p:nvPr>
            <p:ph type="body" sz="quarter" idx="11" hasCustomPrompt="1"/>
          </p:nvPr>
        </p:nvSpPr>
        <p:spPr>
          <a:xfrm>
            <a:off x="125492" y="3059990"/>
            <a:ext cx="4572000" cy="487680"/>
          </a:xfrm>
          <a:prstGeom prst="rect">
            <a:avLst/>
          </a:prstGeom>
        </p:spPr>
        <p:txBody>
          <a:bodyPr/>
          <a:lstStyle>
            <a:lvl1pPr marL="0" indent="0">
              <a:buNone/>
              <a:defRPr sz="2400">
                <a:solidFill>
                  <a:srgbClr val="FFFFFF"/>
                </a:solidFill>
              </a:defRPr>
            </a:lvl1pPr>
          </a:lstStyle>
          <a:p>
            <a:pPr lvl="0"/>
            <a:r>
              <a:rPr lang="en-US"/>
              <a:t>Subtitle text</a:t>
            </a:r>
          </a:p>
        </p:txBody>
      </p:sp>
    </p:spTree>
    <p:extLst>
      <p:ext uri="{BB962C8B-B14F-4D97-AF65-F5344CB8AC3E}">
        <p14:creationId xmlns:p14="http://schemas.microsoft.com/office/powerpoint/2010/main" val="730017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Text and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176211" y="689811"/>
            <a:ext cx="5775156" cy="4395535"/>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a:t>(image or graphic)</a:t>
            </a:r>
          </a:p>
          <a:p>
            <a:endParaRPr lang="en-US"/>
          </a:p>
          <a:p>
            <a:endParaRPr lang="en-US"/>
          </a:p>
        </p:txBody>
      </p:sp>
      <p:sp>
        <p:nvSpPr>
          <p:cNvPr id="5"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39700" y="3133912"/>
            <a:ext cx="5277830" cy="2460625"/>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39699" y="1976438"/>
            <a:ext cx="5277830" cy="1103312"/>
          </a:xfrm>
          <a:prstGeom prst="rect">
            <a:avLst/>
          </a:prstGeom>
        </p:spPr>
        <p:txBody>
          <a:bodyPr/>
          <a:lstStyle>
            <a:lvl1pPr marL="0" indent="0">
              <a:buNone/>
              <a:defRPr sz="2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4203773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Bullets and Tab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a:t>Page header</a:t>
            </a:r>
          </a:p>
        </p:txBody>
      </p:sp>
      <p:sp>
        <p:nvSpPr>
          <p:cNvPr id="3" name="Text Placeholder 2"/>
          <p:cNvSpPr>
            <a:spLocks noGrp="1"/>
          </p:cNvSpPr>
          <p:nvPr>
            <p:ph type="body" sz="quarter" idx="10" hasCustomPrompt="1"/>
          </p:nvPr>
        </p:nvSpPr>
        <p:spPr>
          <a:xfrm>
            <a:off x="6837363" y="1892558"/>
            <a:ext cx="3730625" cy="2935287"/>
          </a:xfrm>
          <a:prstGeom prst="rect">
            <a:avLst/>
          </a:prstGeom>
        </p:spPr>
        <p:txBody>
          <a:bodyPr anchor="ctr"/>
          <a:lstStyle>
            <a:lvl1pPr marL="0" indent="0" algn="ctr">
              <a:buFont typeface="+mj-lt"/>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Copy &amp; Paste Table</a:t>
            </a:r>
          </a:p>
        </p:txBody>
      </p:sp>
    </p:spTree>
    <p:extLst>
      <p:ext uri="{BB962C8B-B14F-4D97-AF65-F5344CB8AC3E}">
        <p14:creationId xmlns:p14="http://schemas.microsoft.com/office/powerpoint/2010/main" val="222989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Card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414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1000" y="209677"/>
            <a:ext cx="10515600" cy="530987"/>
          </a:xfrm>
          <a:prstGeom prst="rect">
            <a:avLst/>
          </a:prstGeom>
        </p:spPr>
        <p:txBody>
          <a:bodyPr/>
          <a:lstStyle>
            <a:lvl1pPr>
              <a:defRPr sz="3600"/>
            </a:lvl1pPr>
          </a:lstStyle>
          <a:p>
            <a:r>
              <a:rPr lang="en-US"/>
              <a:t>Click to edit Master title style</a:t>
            </a:r>
          </a:p>
        </p:txBody>
      </p:sp>
      <p:cxnSp>
        <p:nvCxnSpPr>
          <p:cNvPr id="4" name="Straight Connector 3"/>
          <p:cNvCxnSpPr/>
          <p:nvPr userDrawn="1"/>
        </p:nvCxnSpPr>
        <p:spPr>
          <a:xfrm>
            <a:off x="381000" y="740664"/>
            <a:ext cx="113690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57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Card V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9184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751557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8511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39621" y="2081978"/>
            <a:ext cx="3814254" cy="3983776"/>
          </a:xfrm>
          <a:prstGeom prst="rect">
            <a:avLst/>
          </a:prstGeom>
        </p:spPr>
      </p:pic>
      <p:sp>
        <p:nvSpPr>
          <p:cNvPr id="2" name="Title 1"/>
          <p:cNvSpPr>
            <a:spLocks noGrp="1"/>
          </p:cNvSpPr>
          <p:nvPr>
            <p:ph type="ctrTitle"/>
          </p:nvPr>
        </p:nvSpPr>
        <p:spPr>
          <a:xfrm>
            <a:off x="304800" y="2571080"/>
            <a:ext cx="6010275" cy="1427986"/>
          </a:xfrm>
        </p:spPr>
        <p:txBody>
          <a:bodyPr anchor="b"/>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304800" y="4091140"/>
            <a:ext cx="6010275" cy="778576"/>
          </a:xfrm>
        </p:spPr>
        <p:txBody>
          <a:bodyPr/>
          <a:lstStyle>
            <a:lvl1pPr marL="0" indent="0" algn="l">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0134" y="315609"/>
            <a:ext cx="2743200" cy="507145"/>
          </a:xfrm>
          <a:prstGeom prst="rect">
            <a:avLst/>
          </a:prstGeom>
        </p:spPr>
      </p:pic>
    </p:spTree>
    <p:extLst>
      <p:ext uri="{BB962C8B-B14F-4D97-AF65-F5344CB8AC3E}">
        <p14:creationId xmlns:p14="http://schemas.microsoft.com/office/powerpoint/2010/main" val="2485697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45">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499537" y="736602"/>
            <a:ext cx="111556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478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dirty="0"/>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84901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v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0584" y="2422224"/>
            <a:ext cx="4572000" cy="610801"/>
          </a:xfrm>
          <a:prstGeom prst="rect">
            <a:avLst/>
          </a:prstGeom>
        </p:spPr>
        <p:txBody>
          <a:bodyPr/>
          <a:lstStyle>
            <a:lvl1pPr marL="0" indent="0">
              <a:buNone/>
              <a:defRPr sz="4000" b="0">
                <a:solidFill>
                  <a:schemeClr val="tx1"/>
                </a:solidFill>
                <a:latin typeface="+mj-lt"/>
              </a:defRPr>
            </a:lvl1pPr>
          </a:lstStyle>
          <a:p>
            <a:pPr lvl="0"/>
            <a:r>
              <a:rPr lang="en-US"/>
              <a:t>Presentation title</a:t>
            </a:r>
          </a:p>
        </p:txBody>
      </p:sp>
      <p:sp>
        <p:nvSpPr>
          <p:cNvPr id="11" name="Text Placeholder 10"/>
          <p:cNvSpPr>
            <a:spLocks noGrp="1"/>
          </p:cNvSpPr>
          <p:nvPr>
            <p:ph type="body" sz="quarter" idx="11" hasCustomPrompt="1"/>
          </p:nvPr>
        </p:nvSpPr>
        <p:spPr>
          <a:xfrm>
            <a:off x="128016" y="3059990"/>
            <a:ext cx="4572000" cy="487680"/>
          </a:xfrm>
          <a:prstGeom prst="rect">
            <a:avLst/>
          </a:prstGeom>
        </p:spPr>
        <p:txBody>
          <a:bodyPr/>
          <a:lstStyle>
            <a:lvl1pPr marL="0" indent="0">
              <a:buNone/>
              <a:defRPr sz="2400">
                <a:solidFill>
                  <a:schemeClr val="tx1"/>
                </a:solidFill>
              </a:defRPr>
            </a:lvl1pPr>
          </a:lstStyle>
          <a:p>
            <a:pPr lvl="0"/>
            <a:r>
              <a:rPr lang="en-US"/>
              <a:t>Subtitle text</a:t>
            </a:r>
          </a:p>
        </p:txBody>
      </p:sp>
    </p:spTree>
    <p:extLst>
      <p:ext uri="{BB962C8B-B14F-4D97-AF65-F5344CB8AC3E}">
        <p14:creationId xmlns:p14="http://schemas.microsoft.com/office/powerpoint/2010/main" val="3216710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29962" y="1598141"/>
            <a:ext cx="5181600" cy="45788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598141"/>
            <a:ext cx="5181600" cy="45788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499537" y="736602"/>
            <a:ext cx="111556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886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790832"/>
            <a:ext cx="10515600" cy="899856"/>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dirty="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788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6" name="Straight Connector 5"/>
          <p:cNvCxnSpPr/>
          <p:nvPr/>
        </p:nvCxnSpPr>
        <p:spPr>
          <a:xfrm>
            <a:off x="499537" y="736602"/>
            <a:ext cx="111556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2367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4616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790832"/>
            <a:ext cx="3932237" cy="1266568"/>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Tree>
    <p:extLst>
      <p:ext uri="{BB962C8B-B14F-4D97-AF65-F5344CB8AC3E}">
        <p14:creationId xmlns:p14="http://schemas.microsoft.com/office/powerpoint/2010/main" val="2755368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815546"/>
            <a:ext cx="3932237" cy="1241854"/>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Tree>
    <p:extLst>
      <p:ext uri="{BB962C8B-B14F-4D97-AF65-F5344CB8AC3E}">
        <p14:creationId xmlns:p14="http://schemas.microsoft.com/office/powerpoint/2010/main" val="38142166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499537" y="736602"/>
            <a:ext cx="111556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3882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82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44569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Tree>
    <p:extLst>
      <p:ext uri="{BB962C8B-B14F-4D97-AF65-F5344CB8AC3E}">
        <p14:creationId xmlns:p14="http://schemas.microsoft.com/office/powerpoint/2010/main" val="21074214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1719"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359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51382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v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a:t>Subtitle text</a:t>
            </a:r>
          </a:p>
        </p:txBody>
      </p:sp>
    </p:spTree>
    <p:extLst>
      <p:ext uri="{BB962C8B-B14F-4D97-AF65-F5344CB8AC3E}">
        <p14:creationId xmlns:p14="http://schemas.microsoft.com/office/powerpoint/2010/main" val="3506400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v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17858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v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a:t>Subtitle text</a:t>
            </a:r>
          </a:p>
        </p:txBody>
      </p:sp>
    </p:spTree>
    <p:extLst>
      <p:ext uri="{BB962C8B-B14F-4D97-AF65-F5344CB8AC3E}">
        <p14:creationId xmlns:p14="http://schemas.microsoft.com/office/powerpoint/2010/main" val="3152143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v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3685221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v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a:t>Subtitle text</a:t>
            </a:r>
          </a:p>
        </p:txBody>
      </p:sp>
    </p:spTree>
    <p:extLst>
      <p:ext uri="{BB962C8B-B14F-4D97-AF65-F5344CB8AC3E}">
        <p14:creationId xmlns:p14="http://schemas.microsoft.com/office/powerpoint/2010/main" val="3375769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nd Tex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522" y="670419"/>
            <a:ext cx="6877529" cy="841883"/>
          </a:xfrm>
          <a:prstGeom prst="rect">
            <a:avLst/>
          </a:prstGeom>
        </p:spPr>
        <p:txBody>
          <a:bodyPr/>
          <a:lstStyle>
            <a:lvl1pPr>
              <a:defRPr sz="44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37319" y="1512302"/>
            <a:ext cx="6657891" cy="4038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4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34475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1055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704" r:id="rId15"/>
    <p:sldLayoutId id="214748371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9533" y="822753"/>
            <a:ext cx="11176000" cy="60854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99533" y="1589903"/>
            <a:ext cx="11176000" cy="452303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AutoShape 1"/>
          <p:cNvSpPr>
            <a:spLocks/>
          </p:cNvSpPr>
          <p:nvPr/>
        </p:nvSpPr>
        <p:spPr bwMode="auto">
          <a:xfrm>
            <a:off x="0" y="6562542"/>
            <a:ext cx="12192000" cy="2954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1"/>
          </a:solidFill>
          <a:ln>
            <a:noFill/>
          </a:ln>
          <a:effectLst/>
          <a:extLst/>
        </p:spPr>
        <p:txBody>
          <a:bodyPr lIns="0" tIns="0" rIns="0" bIns="0" anchor="ctr"/>
          <a:lstStyle/>
          <a:p>
            <a:pPr marL="0" marR="0" lvl="0" indent="0" algn="ctr" defTabSz="583682"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26B2EC"/>
              </a:solidFill>
              <a:effectLst>
                <a:outerShdw blurRad="38100" dist="38100" dir="2700000" algn="tl">
                  <a:srgbClr val="000000"/>
                </a:outerShdw>
              </a:effectLst>
              <a:uLnTx/>
              <a:uFillTx/>
              <a:latin typeface="Gill Sans" charset="0"/>
              <a:cs typeface="Gill Sans" charset="0"/>
              <a:sym typeface="Gill Sans" charset="0"/>
            </a:endParaRPr>
          </a:p>
        </p:txBody>
      </p:sp>
      <p:sp>
        <p:nvSpPr>
          <p:cNvPr id="10" name="Date Placeholder 2"/>
          <p:cNvSpPr>
            <a:spLocks noGrp="1"/>
          </p:cNvSpPr>
          <p:nvPr>
            <p:ph type="dt" sz="half" idx="2"/>
          </p:nvPr>
        </p:nvSpPr>
        <p:spPr>
          <a:xfrm>
            <a:off x="9717618" y="6566429"/>
            <a:ext cx="1121807" cy="273844"/>
          </a:xfrm>
          <a:prstGeom prst="rect">
            <a:avLst/>
          </a:prstGeom>
          <a:ln>
            <a:noFill/>
          </a:ln>
          <a:effectLst/>
        </p:spPr>
        <p:txBody>
          <a:bodyPr anchor="ctr" anchorCtr="0"/>
          <a:lstStyle>
            <a:lvl1pPr algn="r">
              <a:defRPr sz="700">
                <a:ln>
                  <a:noFill/>
                </a:ln>
                <a:solidFill>
                  <a:schemeClr val="bg1"/>
                </a:solidFill>
                <a:latin typeface="Segoe UI Semibold"/>
              </a:defRPr>
            </a:lvl1pPr>
          </a:lstStyle>
          <a:p>
            <a:pPr defTabSz="914225"/>
            <a:fld id="{9575B51E-DC5D-42AC-9BCD-09E41F85E783}" type="datetimeFigureOut">
              <a:rPr lang="en-US" kern="0" smtClean="0"/>
              <a:pPr defTabSz="914225"/>
              <a:t>1/18/2017</a:t>
            </a:fld>
            <a:endParaRPr lang="en-US" kern="0"/>
          </a:p>
        </p:txBody>
      </p:sp>
      <p:pic>
        <p:nvPicPr>
          <p:cNvPr id="13" name="Picture 12" descr="msft_logo.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277068" y="6650577"/>
            <a:ext cx="586845" cy="121095"/>
          </a:xfrm>
          <a:prstGeom prst="rect">
            <a:avLst/>
          </a:prstGeom>
        </p:spPr>
      </p:pic>
      <p:pic>
        <p:nvPicPr>
          <p:cNvPr id="14" name="Picture 13"/>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270134" y="315609"/>
            <a:ext cx="2743200" cy="507145"/>
          </a:xfrm>
          <a:prstGeom prst="rect">
            <a:avLst/>
          </a:prstGeom>
        </p:spPr>
      </p:pic>
    </p:spTree>
    <p:extLst>
      <p:ext uri="{BB962C8B-B14F-4D97-AF65-F5344CB8AC3E}">
        <p14:creationId xmlns:p14="http://schemas.microsoft.com/office/powerpoint/2010/main" val="230704811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225" rtl="0" eaLnBrk="1" latinLnBrk="0" hangingPunct="1">
        <a:lnSpc>
          <a:spcPct val="90000"/>
        </a:lnSpc>
        <a:spcBef>
          <a:spcPct val="0"/>
        </a:spcBef>
        <a:buNone/>
        <a:defRPr sz="2745"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1961"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1765"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1568"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372"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372"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420606"/>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52041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269241" y="729576"/>
            <a:ext cx="1165352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327246"/>
      </p:ext>
    </p:extLst>
  </p:cSld>
  <p:clrMap bg1="lt1" tx1="dk1" bg2="lt2" tx2="dk2" accent1="accent1" accent2="accent2" accent3="accent3" accent4="accent4" accent5="accent5" accent6="accent6" hlink="hlink" folHlink="folHlink"/>
  <p:sldLayoutIdLst>
    <p:sldLayoutId id="2147483702" r:id="rId1"/>
    <p:sldLayoutId id="2147483703" r:id="rId2"/>
  </p:sldLayoutIdLst>
  <p:transition>
    <p:fade/>
  </p:transition>
  <p:hf hdr="0" ftr="0" dt="0"/>
  <p:txStyles>
    <p:titleStyle>
      <a:lvl1pPr algn="l" defTabSz="914093" rtl="0" eaLnBrk="1" latinLnBrk="0" hangingPunct="1">
        <a:lnSpc>
          <a:spcPct val="90000"/>
        </a:lnSpc>
        <a:spcBef>
          <a:spcPct val="0"/>
        </a:spcBef>
        <a:buNone/>
        <a:defRPr lang="en-US" sz="2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50.pn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png"/><Relationship Id="rId9"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67.emf"/></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hyperlink" Target="http://aka.ms/azureMLLab" TargetMode="Externa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youtube.com/watch?v=aEBi4OpXU4Q" TargetMode="External"/><Relationship Id="rId5" Type="http://schemas.openxmlformats.org/officeDocument/2006/relationships/image" Target="../media/image75.jpe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www.microsoft.com/cognitive-services/en-us/computer-vision-api"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www.industrytap.com/knowledge-doubling-every-12-months-soon-to-be-every-12-hours/3950"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hyperlink" Target="https://www.hackster.io/peejster/facial-recognition-security-system-c6ca6c" TargetMode="External"/><Relationship Id="rId4" Type="http://schemas.openxmlformats.org/officeDocument/2006/relationships/image" Target="../media/image83.png"/><Relationship Id="rId9" Type="http://schemas.openxmlformats.org/officeDocument/2006/relationships/image" Target="../media/image8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openxmlformats.org/officeDocument/2006/relationships/hyperlink" Target="https://notebooks.azure.com/n/1zbIwzaANic/notebooks/CNTK_101_LogisticRegression.ipynb" TargetMode="External"/><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hyperlink" Target="http://stackoverflow.com/questions/tagged/cntk"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hyperlink" Target="https://www.youtube.com/watch?v=pl-kbFJ1KzU" TargetMode="External"/><Relationship Id="rId5" Type="http://schemas.openxmlformats.org/officeDocument/2006/relationships/hyperlink" Target="https://azure.microsoft.com/en-us/marketplace/partners/microsoft-ads/dsvm-deep-learningtoolkit/" TargetMode="External"/><Relationship Id="rId4" Type="http://schemas.openxmlformats.org/officeDocument/2006/relationships/hyperlink" Target="https://github.com/Microsoft/CNTK/wiki"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tmp"/><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e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0583" y="2422224"/>
            <a:ext cx="6156998" cy="610801"/>
          </a:xfrm>
        </p:spPr>
        <p:txBody>
          <a:bodyPr/>
          <a:lstStyle/>
          <a:p>
            <a:r>
              <a:rPr lang="en-US" b="1" cap="small" dirty="0">
                <a:solidFill>
                  <a:schemeClr val="accent4"/>
                </a:solidFill>
              </a:rPr>
              <a:t>Tame your Data; Create {more human} Experiences.</a:t>
            </a:r>
          </a:p>
          <a:p>
            <a:endParaRPr lang="en-US" sz="2800" b="1" cap="small" dirty="0">
              <a:solidFill>
                <a:schemeClr val="accent4"/>
              </a:solidFill>
            </a:endParaRPr>
          </a:p>
          <a:p>
            <a:r>
              <a:rPr lang="en-US" sz="2800" b="1" dirty="0">
                <a:solidFill>
                  <a:schemeClr val="accent4"/>
                </a:solidFill>
              </a:rPr>
              <a:t>&lt;name&gt;</a:t>
            </a:r>
          </a:p>
          <a:p>
            <a:r>
              <a:rPr lang="en-US" sz="2800" b="1" dirty="0">
                <a:solidFill>
                  <a:schemeClr val="accent4"/>
                </a:solidFill>
              </a:rPr>
              <a:t>&lt;title&gt;</a:t>
            </a:r>
          </a:p>
          <a:p>
            <a:r>
              <a:rPr lang="en-US" sz="2800" b="1" dirty="0">
                <a:solidFill>
                  <a:schemeClr val="accent4"/>
                </a:solidFill>
              </a:rPr>
              <a:t>&lt;organization&gt;</a:t>
            </a:r>
            <a:endParaRPr lang="en-US" sz="2800" dirty="0">
              <a:solidFill>
                <a:schemeClr val="accent4"/>
              </a:solidFill>
            </a:endParaRPr>
          </a:p>
        </p:txBody>
      </p:sp>
    </p:spTree>
    <p:extLst>
      <p:ext uri="{BB962C8B-B14F-4D97-AF65-F5344CB8AC3E}">
        <p14:creationId xmlns:p14="http://schemas.microsoft.com/office/powerpoint/2010/main" val="3320351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kern="0"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kern="0" dirty="0">
              <a:solidFill>
                <a:srgbClr val="FF0000"/>
              </a:solidFill>
            </a:endParaRPr>
          </a:p>
        </p:txBody>
      </p:sp>
    </p:spTree>
    <p:extLst>
      <p:ext uri="{BB962C8B-B14F-4D97-AF65-F5344CB8AC3E}">
        <p14:creationId xmlns:p14="http://schemas.microsoft.com/office/powerpoint/2010/main" val="18287469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26272" y="1471325"/>
            <a:ext cx="9075775" cy="3570208"/>
          </a:xfrm>
          <a:prstGeom prst="rect">
            <a:avLst/>
          </a:prstGeom>
          <a:noFill/>
        </p:spPr>
        <p:txBody>
          <a:bodyPr wrap="square" rtlCol="0">
            <a:spAutoFit/>
          </a:bodyPr>
          <a:lstStyle/>
          <a:p>
            <a:pPr marL="342900" indent="-342900">
              <a:spcAft>
                <a:spcPts val="600"/>
              </a:spcAft>
              <a:buFont typeface="+mj-lt"/>
              <a:buAutoNum type="arabicPeriod"/>
            </a:pPr>
            <a:r>
              <a:rPr lang="en-US" sz="2800" dirty="0"/>
              <a:t>I want to easily build or leverage learning models…</a:t>
            </a:r>
          </a:p>
          <a:p>
            <a:pPr marL="342900" indent="-342900">
              <a:spcAft>
                <a:spcPts val="600"/>
              </a:spcAft>
              <a:buFont typeface="+mj-lt"/>
              <a:buAutoNum type="arabicPeriod"/>
            </a:pPr>
            <a:endParaRPr lang="en-US" sz="2800" dirty="0"/>
          </a:p>
          <a:p>
            <a:pPr marL="342900" indent="-342900">
              <a:spcAft>
                <a:spcPts val="600"/>
              </a:spcAft>
              <a:buFont typeface="+mj-lt"/>
              <a:buAutoNum type="arabicPeriod"/>
            </a:pPr>
            <a:endParaRPr lang="en-US" sz="2800" dirty="0"/>
          </a:p>
          <a:p>
            <a:pPr marL="342900" indent="-342900">
              <a:spcAft>
                <a:spcPts val="600"/>
              </a:spcAft>
              <a:buFont typeface="+mj-lt"/>
              <a:buAutoNum type="arabicPeriod"/>
            </a:pPr>
            <a:r>
              <a:rPr lang="en-US" sz="2800" dirty="0"/>
              <a:t>I want to build more intelligent experiences…</a:t>
            </a:r>
          </a:p>
          <a:p>
            <a:pPr marL="342900" indent="-342900">
              <a:spcAft>
                <a:spcPts val="600"/>
              </a:spcAft>
              <a:buFont typeface="+mj-lt"/>
              <a:buAutoNum type="arabicPeriod"/>
            </a:pPr>
            <a:endParaRPr lang="en-US" sz="2800" dirty="0"/>
          </a:p>
          <a:p>
            <a:pPr marL="342900" indent="-342900">
              <a:spcAft>
                <a:spcPts val="600"/>
              </a:spcAft>
              <a:buFont typeface="+mj-lt"/>
              <a:buAutoNum type="arabicPeriod"/>
            </a:pPr>
            <a:endParaRPr lang="en-US" sz="2800" dirty="0"/>
          </a:p>
          <a:p>
            <a:pPr marL="342900" indent="-342900">
              <a:spcAft>
                <a:spcPts val="600"/>
              </a:spcAft>
              <a:buFont typeface="+mj-lt"/>
              <a:buAutoNum type="arabicPeriod"/>
            </a:pPr>
            <a:r>
              <a:rPr lang="en-US" sz="2800" dirty="0"/>
              <a:t>I want to build my own deep-learning models… </a:t>
            </a:r>
          </a:p>
        </p:txBody>
      </p:sp>
      <p:sp>
        <p:nvSpPr>
          <p:cNvPr id="2" name="Title 1"/>
          <p:cNvSpPr>
            <a:spLocks noGrp="1"/>
          </p:cNvSpPr>
          <p:nvPr>
            <p:ph type="title"/>
          </p:nvPr>
        </p:nvSpPr>
        <p:spPr>
          <a:xfrm>
            <a:off x="326272" y="72104"/>
            <a:ext cx="11465234" cy="530987"/>
          </a:xfrm>
        </p:spPr>
        <p:txBody>
          <a:bodyPr/>
          <a:lstStyle/>
          <a:p>
            <a:r>
              <a:rPr lang="en-US" b="1" cap="small" dirty="0">
                <a:solidFill>
                  <a:schemeClr val="accent4"/>
                </a:solidFill>
              </a:rPr>
              <a:t>{Human} tools for every Creator, Builder, Coder, Scientist</a:t>
            </a:r>
            <a:endParaRPr lang="en-US" cap="small" dirty="0">
              <a:solidFill>
                <a:schemeClr val="accent4"/>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02152" y="1150900"/>
            <a:ext cx="3161429" cy="1015936"/>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0476" y="3895792"/>
            <a:ext cx="2464779" cy="1985207"/>
          </a:xfrm>
          <a:prstGeom prst="rect">
            <a:avLst/>
          </a:prstGeom>
        </p:spPr>
      </p:pic>
      <p:pic>
        <p:nvPicPr>
          <p:cNvPr id="8" name="Picture 7"/>
          <p:cNvPicPr>
            <a:picLocks noChangeAspect="1"/>
          </p:cNvPicPr>
          <p:nvPr/>
        </p:nvPicPr>
        <p:blipFill>
          <a:blip r:embed="rId5"/>
          <a:stretch>
            <a:fillRect/>
          </a:stretch>
        </p:blipFill>
        <p:spPr>
          <a:xfrm>
            <a:off x="8254332" y="2487261"/>
            <a:ext cx="3809471" cy="1327543"/>
          </a:xfrm>
          <a:prstGeom prst="rect">
            <a:avLst/>
          </a:prstGeom>
        </p:spPr>
      </p:pic>
    </p:spTree>
    <p:extLst>
      <p:ext uri="{BB962C8B-B14F-4D97-AF65-F5344CB8AC3E}">
        <p14:creationId xmlns:p14="http://schemas.microsoft.com/office/powerpoint/2010/main" val="106209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0583" y="2422224"/>
            <a:ext cx="5807847" cy="610801"/>
          </a:xfrm>
        </p:spPr>
        <p:txBody>
          <a:bodyPr/>
          <a:lstStyle/>
          <a:p>
            <a:r>
              <a:rPr lang="en-US" b="1" cap="small" dirty="0">
                <a:solidFill>
                  <a:schemeClr val="accent4"/>
                </a:solidFill>
              </a:rPr>
              <a:t>Machine Learning</a:t>
            </a:r>
          </a:p>
          <a:p>
            <a:endParaRPr lang="en-US" b="1" cap="small" dirty="0">
              <a:solidFill>
                <a:schemeClr val="accent4"/>
              </a:solidFill>
            </a:endParaRPr>
          </a:p>
        </p:txBody>
      </p:sp>
    </p:spTree>
    <p:extLst>
      <p:ext uri="{BB962C8B-B14F-4D97-AF65-F5344CB8AC3E}">
        <p14:creationId xmlns:p14="http://schemas.microsoft.com/office/powerpoint/2010/main" val="3046140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838200" y="1091978"/>
            <a:ext cx="5448300" cy="4351338"/>
          </a:xfrm>
        </p:spPr>
        <p:txBody>
          <a:bodyPr>
            <a:normAutofit/>
          </a:bodyPr>
          <a:lstStyle/>
          <a:p>
            <a:pPr>
              <a:buFont typeface="Wingdings" panose="05000000000000000000" pitchFamily="2" charset="2"/>
              <a:buChar char="§"/>
            </a:pPr>
            <a:r>
              <a:rPr lang="en-US" dirty="0"/>
              <a:t>Branch of computer science in which a computer "learns" from data in order to perform predictive analytics</a:t>
            </a:r>
          </a:p>
          <a:p>
            <a:pPr marL="457200" lvl="1" indent="0">
              <a:buNone/>
            </a:pPr>
            <a:endParaRPr lang="en-US" dirty="0"/>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What is Machine Learning?</a:t>
            </a:r>
            <a:endParaRPr lang="en-US" cap="small" dirty="0">
              <a:solidFill>
                <a:schemeClr val="accent4"/>
              </a:solidFill>
            </a:endParaRPr>
          </a:p>
        </p:txBody>
      </p:sp>
      <p:grpSp>
        <p:nvGrpSpPr>
          <p:cNvPr id="7" name="Group 6"/>
          <p:cNvGrpSpPr/>
          <p:nvPr/>
        </p:nvGrpSpPr>
        <p:grpSpPr>
          <a:xfrm>
            <a:off x="7225068" y="1171083"/>
            <a:ext cx="4223982" cy="862323"/>
            <a:chOff x="0" y="1975911"/>
            <a:chExt cx="12192000" cy="892046"/>
          </a:xfrm>
        </p:grpSpPr>
        <p:sp>
          <p:nvSpPr>
            <p:cNvPr id="8" name="Rectangle 7"/>
            <p:cNvSpPr/>
            <p:nvPr/>
          </p:nvSpPr>
          <p:spPr>
            <a:xfrm>
              <a:off x="0" y="1975911"/>
              <a:ext cx="12192000" cy="832911"/>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9" name="Content Placeholder 2"/>
            <p:cNvSpPr txBox="1">
              <a:spLocks/>
            </p:cNvSpPr>
            <p:nvPr/>
          </p:nvSpPr>
          <p:spPr>
            <a:xfrm>
              <a:off x="0" y="2015324"/>
              <a:ext cx="12192000" cy="852633"/>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i="0" dirty="0"/>
                <a:t>Supervised Learning</a:t>
              </a:r>
            </a:p>
          </p:txBody>
        </p:sp>
      </p:grpSp>
      <p:sp>
        <p:nvSpPr>
          <p:cNvPr id="10" name="Rectangle 9"/>
          <p:cNvSpPr/>
          <p:nvPr/>
        </p:nvSpPr>
        <p:spPr>
          <a:xfrm>
            <a:off x="7324725" y="2026353"/>
            <a:ext cx="6096000" cy="923330"/>
          </a:xfrm>
          <a:prstGeom prst="rect">
            <a:avLst/>
          </a:prstGeom>
        </p:spPr>
        <p:txBody>
          <a:bodyPr>
            <a:spAutoFit/>
          </a:bodyPr>
          <a:lstStyle/>
          <a:p>
            <a:r>
              <a:rPr lang="en-US" dirty="0"/>
              <a:t>Ground truth observations to:</a:t>
            </a:r>
          </a:p>
          <a:p>
            <a:pPr marL="285750" indent="-285750">
              <a:buFont typeface="Wingdings" panose="05000000000000000000" pitchFamily="2" charset="2"/>
              <a:buChar char="§"/>
            </a:pPr>
            <a:r>
              <a:rPr lang="en-US" dirty="0"/>
              <a:t> Learn from a set of training data </a:t>
            </a:r>
          </a:p>
          <a:p>
            <a:pPr marL="285750" indent="-285750">
              <a:buFont typeface="Wingdings" panose="05000000000000000000" pitchFamily="2" charset="2"/>
              <a:buChar char="§"/>
            </a:pPr>
            <a:r>
              <a:rPr lang="en-US" dirty="0"/>
              <a:t> Teach the algorithm to learn the mapping</a:t>
            </a:r>
          </a:p>
        </p:txBody>
      </p:sp>
      <p:sp>
        <p:nvSpPr>
          <p:cNvPr id="11" name="Rectangle 10"/>
          <p:cNvSpPr/>
          <p:nvPr/>
        </p:nvSpPr>
        <p:spPr>
          <a:xfrm>
            <a:off x="7225068" y="3401971"/>
            <a:ext cx="4223982" cy="805158"/>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13" name="Content Placeholder 2"/>
          <p:cNvSpPr txBox="1">
            <a:spLocks/>
          </p:cNvSpPr>
          <p:nvPr/>
        </p:nvSpPr>
        <p:spPr>
          <a:xfrm>
            <a:off x="7225068" y="3438794"/>
            <a:ext cx="4223982" cy="824223"/>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i="0" dirty="0"/>
              <a:t>Unsupervised Learning</a:t>
            </a:r>
          </a:p>
        </p:txBody>
      </p:sp>
      <p:sp>
        <p:nvSpPr>
          <p:cNvPr id="18" name="Rectangle 17"/>
          <p:cNvSpPr/>
          <p:nvPr/>
        </p:nvSpPr>
        <p:spPr>
          <a:xfrm>
            <a:off x="7324725" y="4261486"/>
            <a:ext cx="6096000" cy="1477328"/>
          </a:xfrm>
          <a:prstGeom prst="rect">
            <a:avLst/>
          </a:prstGeom>
        </p:spPr>
        <p:txBody>
          <a:bodyPr>
            <a:spAutoFit/>
          </a:bodyPr>
          <a:lstStyle/>
          <a:p>
            <a:r>
              <a:rPr lang="en-US" dirty="0"/>
              <a:t>Learning from unlabeled observations</a:t>
            </a:r>
          </a:p>
          <a:p>
            <a:pPr marL="285750" indent="-285750">
              <a:buFont typeface="Wingdings" panose="05000000000000000000" pitchFamily="2" charset="2"/>
              <a:buChar char="§"/>
            </a:pPr>
            <a:r>
              <a:rPr lang="en-US" dirty="0"/>
              <a:t>Discover latent patterns and structure</a:t>
            </a:r>
          </a:p>
          <a:p>
            <a:pPr marL="285750" indent="-285750">
              <a:buFont typeface="Wingdings" panose="05000000000000000000" pitchFamily="2" charset="2"/>
              <a:buChar char="§"/>
            </a:pPr>
            <a:r>
              <a:rPr lang="en-US" dirty="0"/>
              <a:t>And end in of itself:</a:t>
            </a:r>
          </a:p>
          <a:p>
            <a:pPr marL="742950" lvl="1" indent="-285750">
              <a:buFont typeface="Wingdings" panose="05000000000000000000" pitchFamily="2" charset="2"/>
              <a:buChar char="§"/>
            </a:pPr>
            <a:r>
              <a:rPr lang="en-US" dirty="0"/>
              <a:t>Exploratory data analysis</a:t>
            </a:r>
          </a:p>
          <a:p>
            <a:pPr marL="742950" lvl="1" indent="-285750">
              <a:buFont typeface="Wingdings" panose="05000000000000000000" pitchFamily="2" charset="2"/>
              <a:buChar char="§"/>
            </a:pPr>
            <a:r>
              <a:rPr lang="en-US" dirty="0"/>
              <a:t>Discovery of hidden patterns</a:t>
            </a:r>
          </a:p>
        </p:txBody>
      </p:sp>
      <p:graphicFrame>
        <p:nvGraphicFramePr>
          <p:cNvPr id="20" name="Table 19"/>
          <p:cNvGraphicFramePr>
            <a:graphicFrameLocks noGrp="1"/>
          </p:cNvGraphicFramePr>
          <p:nvPr>
            <p:extLst>
              <p:ext uri="{D42A27DB-BD31-4B8C-83A1-F6EECF244321}">
                <p14:modId xmlns:p14="http://schemas.microsoft.com/office/powerpoint/2010/main" val="1108491608"/>
              </p:ext>
            </p:extLst>
          </p:nvPr>
        </p:nvGraphicFramePr>
        <p:xfrm>
          <a:off x="1071260" y="3044933"/>
          <a:ext cx="2750065" cy="3048000"/>
        </p:xfrm>
        <a:graphic>
          <a:graphicData uri="http://schemas.openxmlformats.org/drawingml/2006/table">
            <a:tbl>
              <a:tblPr firstRow="1" bandRow="1">
                <a:tableStyleId>{5C22544A-7EE6-4342-B048-85BDC9FD1C3A}</a:tableStyleId>
              </a:tblPr>
              <a:tblGrid>
                <a:gridCol w="1217437">
                  <a:extLst>
                    <a:ext uri="{9D8B030D-6E8A-4147-A177-3AD203B41FA5}">
                      <a16:colId xmlns:a16="http://schemas.microsoft.com/office/drawing/2014/main" val="20000"/>
                    </a:ext>
                  </a:extLst>
                </a:gridCol>
                <a:gridCol w="1532628">
                  <a:extLst>
                    <a:ext uri="{9D8B030D-6E8A-4147-A177-3AD203B41FA5}">
                      <a16:colId xmlns:a16="http://schemas.microsoft.com/office/drawing/2014/main" val="20001"/>
                    </a:ext>
                  </a:extLst>
                </a:gridCol>
              </a:tblGrid>
              <a:tr h="289390">
                <a:tc>
                  <a:txBody>
                    <a:bodyPr/>
                    <a:lstStyle/>
                    <a:p>
                      <a:pPr algn="ctr"/>
                      <a:r>
                        <a:rPr lang="en-US" sz="1600" dirty="0"/>
                        <a:t>Feature</a:t>
                      </a:r>
                    </a:p>
                  </a:txBody>
                  <a:tcPr/>
                </a:tc>
                <a:tc>
                  <a:txBody>
                    <a:bodyPr/>
                    <a:lstStyle/>
                    <a:p>
                      <a:pPr algn="ctr"/>
                      <a:r>
                        <a:rPr lang="en-US" sz="1600" dirty="0"/>
                        <a:t>Value</a:t>
                      </a:r>
                    </a:p>
                  </a:txBody>
                  <a:tcPr/>
                </a:tc>
                <a:extLst>
                  <a:ext uri="{0D108BD9-81ED-4DB2-BD59-A6C34878D82A}">
                    <a16:rowId xmlns:a16="http://schemas.microsoft.com/office/drawing/2014/main" val="10000"/>
                  </a:ext>
                </a:extLst>
              </a:tr>
              <a:tr h="289390">
                <a:tc>
                  <a:txBody>
                    <a:bodyPr/>
                    <a:lstStyle/>
                    <a:p>
                      <a:r>
                        <a:rPr lang="en-US" sz="1600" dirty="0"/>
                        <a:t>Name</a:t>
                      </a:r>
                    </a:p>
                  </a:txBody>
                  <a:tcPr/>
                </a:tc>
                <a:tc>
                  <a:txBody>
                    <a:bodyPr/>
                    <a:lstStyle/>
                    <a:p>
                      <a:r>
                        <a:rPr lang="en-US" sz="1600" dirty="0"/>
                        <a:t>Bill Gates</a:t>
                      </a:r>
                    </a:p>
                  </a:txBody>
                  <a:tcPr/>
                </a:tc>
                <a:extLst>
                  <a:ext uri="{0D108BD9-81ED-4DB2-BD59-A6C34878D82A}">
                    <a16:rowId xmlns:a16="http://schemas.microsoft.com/office/drawing/2014/main" val="10001"/>
                  </a:ext>
                </a:extLst>
              </a:tr>
              <a:tr h="289390">
                <a:tc>
                  <a:txBody>
                    <a:bodyPr/>
                    <a:lstStyle/>
                    <a:p>
                      <a:r>
                        <a:rPr lang="en-US" sz="1600" dirty="0"/>
                        <a:t>Age</a:t>
                      </a:r>
                    </a:p>
                  </a:txBody>
                  <a:tcPr/>
                </a:tc>
                <a:tc>
                  <a:txBody>
                    <a:bodyPr/>
                    <a:lstStyle/>
                    <a:p>
                      <a:r>
                        <a:rPr lang="en-US" sz="1600" dirty="0"/>
                        <a:t>60</a:t>
                      </a:r>
                    </a:p>
                  </a:txBody>
                  <a:tcPr/>
                </a:tc>
                <a:extLst>
                  <a:ext uri="{0D108BD9-81ED-4DB2-BD59-A6C34878D82A}">
                    <a16:rowId xmlns:a16="http://schemas.microsoft.com/office/drawing/2014/main" val="10002"/>
                  </a:ext>
                </a:extLst>
              </a:tr>
              <a:tr h="289390">
                <a:tc>
                  <a:txBody>
                    <a:bodyPr/>
                    <a:lstStyle/>
                    <a:p>
                      <a:r>
                        <a:rPr lang="en-US" sz="1600" dirty="0"/>
                        <a:t>Gender</a:t>
                      </a:r>
                    </a:p>
                  </a:txBody>
                  <a:tcPr/>
                </a:tc>
                <a:tc>
                  <a:txBody>
                    <a:bodyPr/>
                    <a:lstStyle/>
                    <a:p>
                      <a:r>
                        <a:rPr lang="en-US" sz="1600" dirty="0"/>
                        <a:t>Male</a:t>
                      </a:r>
                    </a:p>
                  </a:txBody>
                  <a:tcPr/>
                </a:tc>
                <a:extLst>
                  <a:ext uri="{0D108BD9-81ED-4DB2-BD59-A6C34878D82A}">
                    <a16:rowId xmlns:a16="http://schemas.microsoft.com/office/drawing/2014/main" val="10003"/>
                  </a:ext>
                </a:extLst>
              </a:tr>
              <a:tr h="289390">
                <a:tc>
                  <a:txBody>
                    <a:bodyPr/>
                    <a:lstStyle/>
                    <a:p>
                      <a:r>
                        <a:rPr lang="en-US" sz="1600" dirty="0"/>
                        <a:t>Amount</a:t>
                      </a:r>
                    </a:p>
                  </a:txBody>
                  <a:tcPr/>
                </a:tc>
                <a:tc>
                  <a:txBody>
                    <a:bodyPr/>
                    <a:lstStyle/>
                    <a:p>
                      <a:r>
                        <a:rPr lang="en-US" sz="1600" dirty="0"/>
                        <a:t>$352.00</a:t>
                      </a:r>
                    </a:p>
                  </a:txBody>
                  <a:tcPr/>
                </a:tc>
                <a:extLst>
                  <a:ext uri="{0D108BD9-81ED-4DB2-BD59-A6C34878D82A}">
                    <a16:rowId xmlns:a16="http://schemas.microsoft.com/office/drawing/2014/main" val="10004"/>
                  </a:ext>
                </a:extLst>
              </a:tr>
              <a:tr h="289390">
                <a:tc>
                  <a:txBody>
                    <a:bodyPr/>
                    <a:lstStyle/>
                    <a:p>
                      <a:r>
                        <a:rPr lang="en-US" sz="1600" dirty="0"/>
                        <a:t>Purchased</a:t>
                      </a:r>
                    </a:p>
                  </a:txBody>
                  <a:tcPr/>
                </a:tc>
                <a:tc>
                  <a:txBody>
                    <a:bodyPr/>
                    <a:lstStyle/>
                    <a:p>
                      <a:r>
                        <a:rPr lang="en-US" sz="1600" dirty="0"/>
                        <a:t>Software</a:t>
                      </a:r>
                    </a:p>
                  </a:txBody>
                  <a:tcPr/>
                </a:tc>
                <a:extLst>
                  <a:ext uri="{0D108BD9-81ED-4DB2-BD59-A6C34878D82A}">
                    <a16:rowId xmlns:a16="http://schemas.microsoft.com/office/drawing/2014/main" val="10005"/>
                  </a:ext>
                </a:extLst>
              </a:tr>
              <a:tr h="289390">
                <a:tc>
                  <a:txBody>
                    <a:bodyPr/>
                    <a:lstStyle/>
                    <a:p>
                      <a:r>
                        <a:rPr lang="en-US" sz="1600" dirty="0"/>
                        <a:t>Location</a:t>
                      </a:r>
                    </a:p>
                  </a:txBody>
                  <a:tcPr/>
                </a:tc>
                <a:tc>
                  <a:txBody>
                    <a:bodyPr/>
                    <a:lstStyle/>
                    <a:p>
                      <a:r>
                        <a:rPr lang="en-US" sz="1600" dirty="0"/>
                        <a:t>Redmond, WA</a:t>
                      </a:r>
                    </a:p>
                  </a:txBody>
                  <a:tcPr/>
                </a:tc>
                <a:extLst>
                  <a:ext uri="{0D108BD9-81ED-4DB2-BD59-A6C34878D82A}">
                    <a16:rowId xmlns:a16="http://schemas.microsoft.com/office/drawing/2014/main" val="10006"/>
                  </a:ext>
                </a:extLst>
              </a:tr>
              <a:tr h="289390">
                <a:tc>
                  <a:txBody>
                    <a:bodyPr/>
                    <a:lstStyle/>
                    <a:p>
                      <a:r>
                        <a:rPr lang="en-US" sz="1600" dirty="0"/>
                        <a:t>Time</a:t>
                      </a:r>
                    </a:p>
                  </a:txBody>
                  <a:tcPr/>
                </a:tc>
                <a:tc>
                  <a:txBody>
                    <a:bodyPr/>
                    <a:lstStyle/>
                    <a:p>
                      <a:r>
                        <a:rPr lang="en-US" sz="1600" dirty="0"/>
                        <a:t>3:15 p.m.</a:t>
                      </a:r>
                    </a:p>
                  </a:txBody>
                  <a:tcPr/>
                </a:tc>
                <a:extLst>
                  <a:ext uri="{0D108BD9-81ED-4DB2-BD59-A6C34878D82A}">
                    <a16:rowId xmlns:a16="http://schemas.microsoft.com/office/drawing/2014/main" val="10007"/>
                  </a:ext>
                </a:extLst>
              </a:tr>
              <a:tr h="289390">
                <a:tc>
                  <a:txBody>
                    <a:bodyPr/>
                    <a:lstStyle/>
                    <a:p>
                      <a:r>
                        <a:rPr lang="en-US" dirty="0"/>
                        <a:t>…</a:t>
                      </a:r>
                    </a:p>
                  </a:txBody>
                  <a:tcPr/>
                </a:tc>
                <a:tc>
                  <a:txBody>
                    <a:bodyPr/>
                    <a:lstStyle/>
                    <a:p>
                      <a:r>
                        <a:rPr lang="en-US" sz="1600" dirty="0"/>
                        <a:t>…</a:t>
                      </a:r>
                    </a:p>
                  </a:txBody>
                  <a:tcPr/>
                </a:tc>
                <a:extLst>
                  <a:ext uri="{0D108BD9-81ED-4DB2-BD59-A6C34878D82A}">
                    <a16:rowId xmlns:a16="http://schemas.microsoft.com/office/drawing/2014/main" val="10008"/>
                  </a:ext>
                </a:extLst>
              </a:tr>
            </a:tbl>
          </a:graphicData>
        </a:graphic>
      </p:graphicFrame>
      <p:sp>
        <p:nvSpPr>
          <p:cNvPr id="24" name="Isosceles Triangle 23"/>
          <p:cNvSpPr/>
          <p:nvPr/>
        </p:nvSpPr>
        <p:spPr>
          <a:xfrm rot="5400000">
            <a:off x="3187387"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3477" y="3751316"/>
            <a:ext cx="1368319" cy="1368319"/>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21669" y="3401971"/>
            <a:ext cx="798502" cy="698689"/>
          </a:xfrm>
          <a:prstGeom prst="rect">
            <a:avLst/>
          </a:prstGeom>
        </p:spPr>
      </p:pic>
    </p:spTree>
    <p:extLst>
      <p:ext uri="{BB962C8B-B14F-4D97-AF65-F5344CB8AC3E}">
        <p14:creationId xmlns:p14="http://schemas.microsoft.com/office/powerpoint/2010/main" val="2758433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a:t> </a:t>
            </a:r>
          </a:p>
        </p:txBody>
      </p:sp>
      <p:grpSp>
        <p:nvGrpSpPr>
          <p:cNvPr id="2" name="Group 1"/>
          <p:cNvGrpSpPr/>
          <p:nvPr/>
        </p:nvGrpSpPr>
        <p:grpSpPr>
          <a:xfrm>
            <a:off x="0" y="1493429"/>
            <a:ext cx="12192000" cy="832911"/>
            <a:chOff x="0" y="1950629"/>
            <a:chExt cx="12192000" cy="832911"/>
          </a:xfrm>
        </p:grpSpPr>
        <p:sp>
          <p:nvSpPr>
            <p:cNvPr id="7" name="Rectangle 6"/>
            <p:cNvSpPr/>
            <p:nvPr/>
          </p:nvSpPr>
          <p:spPr>
            <a:xfrm>
              <a:off x="0" y="1950629"/>
              <a:ext cx="12192000" cy="832911"/>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9" name="Content Placeholder 2"/>
            <p:cNvSpPr txBox="1">
              <a:spLocks/>
            </p:cNvSpPr>
            <p:nvPr/>
          </p:nvSpPr>
          <p:spPr>
            <a:xfrm>
              <a:off x="1384300" y="1950629"/>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i="0" dirty="0"/>
                <a:t>Each observation is represented by a set of numbers.</a:t>
              </a:r>
            </a:p>
          </p:txBody>
        </p:sp>
      </p:grpSp>
      <p:pic>
        <p:nvPicPr>
          <p:cNvPr id="13" name="Picture 16" descr="https://thetomatos.com/wp-content/uploads/2016/01/free-dog-clipart-clip-art-pictures-graphics-illustrations-2.png"/>
          <p:cNvPicPr>
            <a:picLocks noChangeAspect="1" noChangeArrowheads="1"/>
          </p:cNvPicPr>
          <p:nvPr/>
        </p:nvPicPr>
        <p:blipFill>
          <a:blip r:embed="rId3" cstate="screen">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02946" y="3446584"/>
            <a:ext cx="1995565" cy="21542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Connector 7"/>
          <p:cNvCxnSpPr/>
          <p:nvPr/>
        </p:nvCxnSpPr>
        <p:spPr>
          <a:xfrm flipV="1">
            <a:off x="2907323" y="3446584"/>
            <a:ext cx="2414954" cy="838200"/>
          </a:xfrm>
          <a:prstGeom prst="line">
            <a:avLst/>
          </a:prstGeom>
          <a:ln w="38100">
            <a:solidFill>
              <a:schemeClr val="bg1">
                <a:lumMod val="6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001108" y="4302369"/>
            <a:ext cx="2321169" cy="221357"/>
          </a:xfrm>
          <a:prstGeom prst="straightConnector1">
            <a:avLst/>
          </a:prstGeom>
          <a:ln w="38100">
            <a:solidFill>
              <a:schemeClr val="bg1">
                <a:lumMod val="6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322277" y="3453220"/>
            <a:ext cx="1137138" cy="11093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extBox 21"/>
          <p:cNvSpPr txBox="1"/>
          <p:nvPr/>
        </p:nvSpPr>
        <p:spPr>
          <a:xfrm>
            <a:off x="5322277" y="3012831"/>
            <a:ext cx="5093702" cy="400110"/>
          </a:xfrm>
          <a:prstGeom prst="rect">
            <a:avLst/>
          </a:prstGeom>
          <a:noFill/>
        </p:spPr>
        <p:txBody>
          <a:bodyPr wrap="none" rtlCol="0">
            <a:spAutoFit/>
          </a:bodyPr>
          <a:lstStyle/>
          <a:p>
            <a:r>
              <a:rPr lang="en-US" sz="2000" dirty="0"/>
              <a:t>Each pixel has a RGB value like [1.0, 1.1, 0.8]</a:t>
            </a:r>
          </a:p>
        </p:txBody>
      </p:sp>
      <p:sp>
        <p:nvSpPr>
          <p:cNvPr id="23" name="TextBox 22"/>
          <p:cNvSpPr txBox="1"/>
          <p:nvPr/>
        </p:nvSpPr>
        <p:spPr>
          <a:xfrm>
            <a:off x="5122985" y="4778005"/>
            <a:ext cx="5980163" cy="707886"/>
          </a:xfrm>
          <a:prstGeom prst="rect">
            <a:avLst/>
          </a:prstGeom>
          <a:noFill/>
        </p:spPr>
        <p:txBody>
          <a:bodyPr wrap="none" rtlCol="0">
            <a:spAutoFit/>
          </a:bodyPr>
          <a:lstStyle/>
          <a:p>
            <a:r>
              <a:rPr lang="en-US" sz="2000" dirty="0"/>
              <a:t>Entire image is represented as [1.0, 1.1, 0.8, ………….]</a:t>
            </a:r>
          </a:p>
          <a:p>
            <a:r>
              <a:rPr lang="en-US" sz="2000" dirty="0"/>
              <a:t>Label = -1 or false  (i.e., this image is not a chair)</a:t>
            </a:r>
          </a:p>
        </p:txBody>
      </p:sp>
      <p:sp>
        <p:nvSpPr>
          <p:cNvPr id="12" name="Title 1"/>
          <p:cNvSpPr txBox="1">
            <a:spLocks/>
          </p:cNvSpPr>
          <p:nvPr/>
        </p:nvSpPr>
        <p:spPr>
          <a:xfrm>
            <a:off x="326272" y="72104"/>
            <a:ext cx="10208377"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Machine Learning {Feature Vectorization}</a:t>
            </a:r>
            <a:endParaRPr lang="en-US" cap="small" dirty="0">
              <a:solidFill>
                <a:schemeClr val="accent4"/>
              </a:solidFill>
            </a:endParaRPr>
          </a:p>
        </p:txBody>
      </p:sp>
    </p:spTree>
    <p:extLst>
      <p:ext uri="{BB962C8B-B14F-4D97-AF65-F5344CB8AC3E}">
        <p14:creationId xmlns:p14="http://schemas.microsoft.com/office/powerpoint/2010/main" val="3109176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1028" name="Picture 4" descr="http://1.bp.blogspot.com/-kW2KKhGhncg/UhgHJ8_82KI/AAAAAAAALwI/iu-kWEDMoPA/s1600/1.5.png"/>
          <p:cNvPicPr>
            <a:picLocks noChangeAspect="1" noChangeArrowheads="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463965" y="4390167"/>
            <a:ext cx="861503" cy="119653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AutoShape 10" descr="http://clipartfreefor.com/cliparts/files2/school-table-clipart-student-desk.sv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descr="https://pixabay.com/static/uploads/photo/2014/12/21/23/42/chair-575896_960_720.png"/>
          <p:cNvPicPr>
            <a:picLocks noChangeAspect="1" noChangeArrowheads="1"/>
          </p:cNvPicPr>
          <p:nvPr/>
        </p:nvPicPr>
        <p:blipFill>
          <a:blip r:embed="rId4"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341436" y="4333120"/>
            <a:ext cx="1018533" cy="125357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6" name="Straight Connector 15"/>
          <p:cNvCxnSpPr/>
          <p:nvPr/>
        </p:nvCxnSpPr>
        <p:spPr>
          <a:xfrm flipH="1">
            <a:off x="7795846" y="1220285"/>
            <a:ext cx="23447" cy="4366414"/>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http://cdn-1.freeclipartnow.com/d/11262-1/student-chair-angle-view.jpg"/>
          <p:cNvPicPr>
            <a:picLocks noChangeAspect="1" noChangeArrowheads="1"/>
          </p:cNvPicPr>
          <p:nvPr/>
        </p:nvPicPr>
        <p:blipFill>
          <a:blip r:embed="rId5" cstate="screen">
            <a:clrChange>
              <a:clrFrom>
                <a:srgbClr val="FEFEFE"/>
              </a:clrFrom>
              <a:clrTo>
                <a:srgbClr val="FEFEFE">
                  <a:alpha val="0"/>
                </a:srgbClr>
              </a:clrTo>
            </a:clrChange>
            <a:alphaModFix/>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39134" y="1926919"/>
            <a:ext cx="974896" cy="129739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Box 17"/>
          <p:cNvSpPr txBox="1"/>
          <p:nvPr/>
        </p:nvSpPr>
        <p:spPr>
          <a:xfrm>
            <a:off x="856899" y="3331485"/>
            <a:ext cx="675185" cy="369332"/>
          </a:xfrm>
          <a:prstGeom prst="rect">
            <a:avLst/>
          </a:prstGeom>
          <a:noFill/>
        </p:spPr>
        <p:txBody>
          <a:bodyPr wrap="none" rtlCol="0">
            <a:spAutoFit/>
          </a:bodyPr>
          <a:lstStyle/>
          <a:p>
            <a:r>
              <a:rPr lang="en-US" dirty="0"/>
              <a:t>chair</a:t>
            </a:r>
          </a:p>
        </p:txBody>
      </p:sp>
      <p:sp>
        <p:nvSpPr>
          <p:cNvPr id="26" name="TextBox 25"/>
          <p:cNvSpPr txBox="1"/>
          <p:nvPr/>
        </p:nvSpPr>
        <p:spPr>
          <a:xfrm>
            <a:off x="5406535" y="5586699"/>
            <a:ext cx="675185" cy="369332"/>
          </a:xfrm>
          <a:prstGeom prst="rect">
            <a:avLst/>
          </a:prstGeom>
          <a:noFill/>
        </p:spPr>
        <p:txBody>
          <a:bodyPr wrap="none" rtlCol="0">
            <a:spAutoFit/>
          </a:bodyPr>
          <a:lstStyle/>
          <a:p>
            <a:r>
              <a:rPr lang="en-US" dirty="0"/>
              <a:t>chair</a:t>
            </a:r>
          </a:p>
        </p:txBody>
      </p:sp>
      <p:pic>
        <p:nvPicPr>
          <p:cNvPr id="1042" name="Picture 18" descr="http://www.clipartbest.com/cliparts/dc8/jz8/dc8jz8bce.png"/>
          <p:cNvPicPr>
            <a:picLocks noChangeAspect="1" noChangeArrowheads="1"/>
          </p:cNvPicPr>
          <p:nvPr/>
        </p:nvPicPr>
        <p:blipFill>
          <a:blip r:embed="rId6" cstate="screen">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13940" y="4126803"/>
            <a:ext cx="1471776" cy="1230313"/>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791788" y="5402033"/>
            <a:ext cx="1124026" cy="369332"/>
          </a:xfrm>
          <a:prstGeom prst="rect">
            <a:avLst/>
          </a:prstGeom>
          <a:noFill/>
        </p:spPr>
        <p:txBody>
          <a:bodyPr wrap="none" rtlCol="0">
            <a:spAutoFit/>
          </a:bodyPr>
          <a:lstStyle/>
          <a:p>
            <a:r>
              <a:rPr lang="en-US" dirty="0"/>
              <a:t>Not chair</a:t>
            </a:r>
          </a:p>
        </p:txBody>
      </p:sp>
      <p:pic>
        <p:nvPicPr>
          <p:cNvPr id="1040" name="Picture 16" descr="https://thetomatos.com/wp-content/uploads/2016/01/free-dog-clipart-clip-art-pictures-graphics-illustrations-2.png"/>
          <p:cNvPicPr>
            <a:picLocks noChangeAspect="1" noChangeArrowheads="1"/>
          </p:cNvPicPr>
          <p:nvPr/>
        </p:nvPicPr>
        <p:blipFill>
          <a:blip r:embed="rId7"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046283" y="2127515"/>
            <a:ext cx="1120189" cy="1162974"/>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TextBox 27"/>
          <p:cNvSpPr txBox="1"/>
          <p:nvPr/>
        </p:nvSpPr>
        <p:spPr>
          <a:xfrm>
            <a:off x="3002462" y="3275589"/>
            <a:ext cx="1124026" cy="369332"/>
          </a:xfrm>
          <a:prstGeom prst="rect">
            <a:avLst/>
          </a:prstGeom>
          <a:noFill/>
        </p:spPr>
        <p:txBody>
          <a:bodyPr wrap="none" rtlCol="0">
            <a:spAutoFit/>
          </a:bodyPr>
          <a:lstStyle/>
          <a:p>
            <a:r>
              <a:rPr lang="en-US" dirty="0"/>
              <a:t>Not chair</a:t>
            </a:r>
          </a:p>
        </p:txBody>
      </p:sp>
      <p:grpSp>
        <p:nvGrpSpPr>
          <p:cNvPr id="21" name="Group 20"/>
          <p:cNvGrpSpPr/>
          <p:nvPr/>
        </p:nvGrpSpPr>
        <p:grpSpPr>
          <a:xfrm>
            <a:off x="2477412" y="4604618"/>
            <a:ext cx="2186553" cy="1218756"/>
            <a:chOff x="3434559" y="3523421"/>
            <a:chExt cx="2186553" cy="1218756"/>
          </a:xfrm>
        </p:grpSpPr>
        <p:pic>
          <p:nvPicPr>
            <p:cNvPr id="1044" name="Picture 20" descr="http://4vector.com/i/free-vector-line-drawing-car-vector_027302_Design%2520car%2520(5).jpg"/>
            <p:cNvPicPr>
              <a:picLocks noChangeAspect="1" noChangeArrowheads="1"/>
            </p:cNvPicPr>
            <p:nvPr/>
          </p:nvPicPr>
          <p:blipFill rotWithShape="1">
            <a:blip r:embed="rId8" cstate="screen">
              <a:clrChange>
                <a:clrFrom>
                  <a:srgbClr val="FEFEFE"/>
                </a:clrFrom>
                <a:clrTo>
                  <a:srgbClr val="FEFEFE">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3434559" y="3523421"/>
              <a:ext cx="2186553" cy="999267"/>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TextBox 28"/>
            <p:cNvSpPr txBox="1"/>
            <p:nvPr/>
          </p:nvSpPr>
          <p:spPr>
            <a:xfrm>
              <a:off x="4060824" y="4372845"/>
              <a:ext cx="1124026" cy="369332"/>
            </a:xfrm>
            <a:prstGeom prst="rect">
              <a:avLst/>
            </a:prstGeom>
            <a:noFill/>
          </p:spPr>
          <p:txBody>
            <a:bodyPr wrap="none" rtlCol="0">
              <a:spAutoFit/>
            </a:bodyPr>
            <a:lstStyle/>
            <a:p>
              <a:r>
                <a:rPr lang="en-US" dirty="0"/>
                <a:t>Not chair</a:t>
              </a:r>
            </a:p>
          </p:txBody>
        </p:sp>
      </p:grpSp>
      <p:sp>
        <p:nvSpPr>
          <p:cNvPr id="30" name="TextBox 29"/>
          <p:cNvSpPr txBox="1"/>
          <p:nvPr/>
        </p:nvSpPr>
        <p:spPr>
          <a:xfrm>
            <a:off x="9136962" y="2105982"/>
            <a:ext cx="1798699" cy="707886"/>
          </a:xfrm>
          <a:prstGeom prst="rect">
            <a:avLst/>
          </a:prstGeom>
          <a:noFill/>
        </p:spPr>
        <p:txBody>
          <a:bodyPr wrap="square" rtlCol="0">
            <a:spAutoFit/>
          </a:bodyPr>
          <a:lstStyle/>
          <a:p>
            <a:r>
              <a:rPr lang="en-US" sz="4000" dirty="0"/>
              <a:t>Chair ?</a:t>
            </a:r>
            <a:endParaRPr lang="en-US" dirty="0"/>
          </a:p>
        </p:txBody>
      </p:sp>
      <p:sp>
        <p:nvSpPr>
          <p:cNvPr id="23" name="TextBox 22"/>
          <p:cNvSpPr txBox="1"/>
          <p:nvPr/>
        </p:nvSpPr>
        <p:spPr>
          <a:xfrm>
            <a:off x="2477412" y="1154647"/>
            <a:ext cx="2923108" cy="461665"/>
          </a:xfrm>
          <a:prstGeom prst="rect">
            <a:avLst/>
          </a:prstGeom>
          <a:noFill/>
        </p:spPr>
        <p:txBody>
          <a:bodyPr wrap="none" rtlCol="0">
            <a:spAutoFit/>
          </a:bodyPr>
          <a:lstStyle/>
          <a:p>
            <a:r>
              <a:rPr lang="en-US" sz="2400" dirty="0"/>
              <a:t>Labeled Training Set</a:t>
            </a:r>
          </a:p>
        </p:txBody>
      </p:sp>
      <p:sp>
        <p:nvSpPr>
          <p:cNvPr id="36" name="TextBox 35"/>
          <p:cNvSpPr txBox="1"/>
          <p:nvPr/>
        </p:nvSpPr>
        <p:spPr>
          <a:xfrm>
            <a:off x="9289671" y="1115524"/>
            <a:ext cx="1222129" cy="461665"/>
          </a:xfrm>
          <a:prstGeom prst="rect">
            <a:avLst/>
          </a:prstGeom>
          <a:noFill/>
        </p:spPr>
        <p:txBody>
          <a:bodyPr wrap="none" rtlCol="0">
            <a:spAutoFit/>
          </a:bodyPr>
          <a:lstStyle/>
          <a:p>
            <a:r>
              <a:rPr lang="en-US" sz="2400" dirty="0"/>
              <a:t>Test Set</a:t>
            </a:r>
          </a:p>
        </p:txBody>
      </p:sp>
      <p:pic>
        <p:nvPicPr>
          <p:cNvPr id="1050" name="Picture 26" descr="Dog Clipart clip art"/>
          <p:cNvPicPr>
            <a:picLocks noChangeAspect="1" noChangeArrowheads="1"/>
          </p:cNvPicPr>
          <p:nvPr/>
        </p:nvPicPr>
        <p:blipFill>
          <a:blip r:embed="rId9" cstate="screen">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70015" y="2981925"/>
            <a:ext cx="891198" cy="1033872"/>
          </a:xfrm>
          <a:prstGeom prst="rect">
            <a:avLst/>
          </a:prstGeom>
          <a:noFill/>
          <a:extLst>
            <a:ext uri="{909E8E84-426E-40dd-AFC4-6F175D3DCCD1}">
              <a14:hiddenFill xmlns:a14="http://schemas.microsoft.com/office/drawing/2010/main" xmlns="">
                <a:solidFill>
                  <a:srgbClr val="FFFFFF"/>
                </a:solidFill>
              </a14:hiddenFill>
            </a:ext>
          </a:extLst>
        </p:spPr>
      </p:pic>
      <p:pic>
        <p:nvPicPr>
          <p:cNvPr id="1052" name="Picture 28" descr="https://s-media-cache-ak0.pinimg.com/736x/2f/37/88/2f3788c8ed4d1daf208c78ebe002b2d0.jpg"/>
          <p:cNvPicPr>
            <a:picLocks noChangeAspect="1" noChangeArrowheads="1"/>
          </p:cNvPicPr>
          <p:nvPr/>
        </p:nvPicPr>
        <p:blipFill>
          <a:blip r:embed="rId10" cstate="screen">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86260" y="2034018"/>
            <a:ext cx="1063625" cy="1369474"/>
          </a:xfrm>
          <a:prstGeom prst="rect">
            <a:avLst/>
          </a:prstGeom>
          <a:noFill/>
          <a:extLst>
            <a:ext uri="{909E8E84-426E-40dd-AFC4-6F175D3DCCD1}">
              <a14:hiddenFill xmlns:a14="http://schemas.microsoft.com/office/drawing/2010/main" xmlns="">
                <a:solidFill>
                  <a:srgbClr val="FFFFFF"/>
                </a:solidFill>
              </a14:hiddenFill>
            </a:ext>
          </a:extLst>
        </p:spPr>
      </p:pic>
      <p:sp>
        <p:nvSpPr>
          <p:cNvPr id="39" name="TextBox 38"/>
          <p:cNvSpPr txBox="1"/>
          <p:nvPr/>
        </p:nvSpPr>
        <p:spPr>
          <a:xfrm>
            <a:off x="5182114" y="3451866"/>
            <a:ext cx="1124026" cy="369332"/>
          </a:xfrm>
          <a:prstGeom prst="rect">
            <a:avLst/>
          </a:prstGeom>
          <a:noFill/>
        </p:spPr>
        <p:txBody>
          <a:bodyPr wrap="none" rtlCol="0">
            <a:spAutoFit/>
          </a:bodyPr>
          <a:lstStyle/>
          <a:p>
            <a:r>
              <a:rPr lang="en-US" dirty="0">
                <a:solidFill>
                  <a:srgbClr val="FF0000"/>
                </a:solidFill>
              </a:rPr>
              <a:t>Not chair</a:t>
            </a:r>
          </a:p>
        </p:txBody>
      </p:sp>
      <p:pic>
        <p:nvPicPr>
          <p:cNvPr id="1054" name="Picture 30" descr="http://www.vectorportal.com/img_novi/s-vector_chair_6129.jpg"/>
          <p:cNvPicPr>
            <a:picLocks noChangeAspect="1" noChangeArrowheads="1"/>
          </p:cNvPicPr>
          <p:nvPr/>
        </p:nvPicPr>
        <p:blipFill>
          <a:blip r:embed="rId11" cstate="screen">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310920" y="2981925"/>
            <a:ext cx="1225053" cy="1225053"/>
          </a:xfrm>
          <a:prstGeom prst="rect">
            <a:avLst/>
          </a:prstGeom>
          <a:noFill/>
          <a:extLst>
            <a:ext uri="{909E8E84-426E-40dd-AFC4-6F175D3DCCD1}">
              <a14:hiddenFill xmlns:a14="http://schemas.microsoft.com/office/drawing/2010/main" xmlns="">
                <a:solidFill>
                  <a:srgbClr val="FFFFFF"/>
                </a:solidFill>
              </a14:hiddenFill>
            </a:ext>
          </a:extLst>
        </p:spPr>
      </p:pic>
      <p:pic>
        <p:nvPicPr>
          <p:cNvPr id="1058" name="Picture 34" descr="http://www.clipartpal.com/_thumbs/pd/education/backpack_02.png"/>
          <p:cNvPicPr>
            <a:picLocks noChangeAspect="1" noChangeArrowheads="1"/>
          </p:cNvPicPr>
          <p:nvPr/>
        </p:nvPicPr>
        <p:blipFill>
          <a:blip r:embed="rId12" cstate="screen">
            <a:clrChange>
              <a:clrFrom>
                <a:srgbClr val="FEFEFE"/>
              </a:clrFrom>
              <a:clrTo>
                <a:srgbClr val="FEFEFE">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511800" y="4498468"/>
            <a:ext cx="789156" cy="1088231"/>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Machine Learning {Classification}</a:t>
            </a:r>
            <a:endParaRPr lang="en-US" cap="small" dirty="0">
              <a:solidFill>
                <a:schemeClr val="accent4"/>
              </a:solidFill>
            </a:endParaRPr>
          </a:p>
        </p:txBody>
      </p:sp>
    </p:spTree>
    <p:extLst>
      <p:ext uri="{BB962C8B-B14F-4D97-AF65-F5344CB8AC3E}">
        <p14:creationId xmlns:p14="http://schemas.microsoft.com/office/powerpoint/2010/main" val="3493222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Picture 3"/>
          <p:cNvPicPr>
            <a:picLocks noChangeAspect="1"/>
          </p:cNvPicPr>
          <p:nvPr/>
        </p:nvPicPr>
        <p:blipFill>
          <a:blip r:embed="rId3"/>
          <a:stretch>
            <a:fillRect/>
          </a:stretch>
        </p:blipFill>
        <p:spPr>
          <a:xfrm>
            <a:off x="2861210" y="1148685"/>
            <a:ext cx="6056623" cy="3768982"/>
          </a:xfrm>
          <a:prstGeom prst="rect">
            <a:avLst/>
          </a:prstGeom>
        </p:spPr>
      </p:pic>
      <p:sp>
        <p:nvSpPr>
          <p:cNvPr id="5" name="TextBox 4"/>
          <p:cNvSpPr txBox="1"/>
          <p:nvPr/>
        </p:nvSpPr>
        <p:spPr>
          <a:xfrm>
            <a:off x="560440" y="1437045"/>
            <a:ext cx="2163096" cy="1477328"/>
          </a:xfrm>
          <a:prstGeom prst="rect">
            <a:avLst/>
          </a:prstGeom>
          <a:noFill/>
        </p:spPr>
        <p:txBody>
          <a:bodyPr wrap="square" rtlCol="0">
            <a:spAutoFit/>
          </a:bodyPr>
          <a:lstStyle/>
          <a:p>
            <a:r>
              <a:rPr lang="en-US" b="1" dirty="0"/>
              <a:t>Univariate Linear Regression </a:t>
            </a:r>
            <a:br>
              <a:rPr lang="en-US" dirty="0"/>
            </a:br>
            <a:r>
              <a:rPr lang="en-US" dirty="0"/>
              <a:t>(Y = b</a:t>
            </a:r>
            <a:r>
              <a:rPr lang="en-US" baseline="-25000" dirty="0"/>
              <a:t>0</a:t>
            </a:r>
            <a:r>
              <a:rPr lang="en-US" dirty="0"/>
              <a:t> + b</a:t>
            </a:r>
            <a:r>
              <a:rPr lang="en-US" baseline="-25000" dirty="0"/>
              <a:t>1</a:t>
            </a:r>
            <a:r>
              <a:rPr lang="en-US" dirty="0"/>
              <a:t>X where Y is the dependent variable)</a:t>
            </a:r>
          </a:p>
        </p:txBody>
      </p:sp>
      <p:cxnSp>
        <p:nvCxnSpPr>
          <p:cNvPr id="7" name="Straight Arrow Connector 6"/>
          <p:cNvCxnSpPr/>
          <p:nvPr/>
        </p:nvCxnSpPr>
        <p:spPr>
          <a:xfrm>
            <a:off x="2723536" y="2715240"/>
            <a:ext cx="934064" cy="924232"/>
          </a:xfrm>
          <a:prstGeom prst="straightConnector1">
            <a:avLst/>
          </a:prstGeom>
          <a:ln w="76200">
            <a:solidFill>
              <a:srgbClr val="23588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24105" y="2623809"/>
            <a:ext cx="2182760" cy="2031325"/>
          </a:xfrm>
          <a:prstGeom prst="rect">
            <a:avLst/>
          </a:prstGeom>
          <a:noFill/>
        </p:spPr>
        <p:txBody>
          <a:bodyPr wrap="square" rtlCol="0">
            <a:spAutoFit/>
          </a:bodyPr>
          <a:lstStyle/>
          <a:p>
            <a:r>
              <a:rPr lang="en-US" dirty="0"/>
              <a:t>Error between actual and computed output minimized using least-squares or gradient-descent method</a:t>
            </a:r>
          </a:p>
        </p:txBody>
      </p:sp>
      <p:cxnSp>
        <p:nvCxnSpPr>
          <p:cNvPr id="9" name="Straight Arrow Connector 8"/>
          <p:cNvCxnSpPr/>
          <p:nvPr/>
        </p:nvCxnSpPr>
        <p:spPr>
          <a:xfrm flipH="1" flipV="1">
            <a:off x="8101781" y="2715240"/>
            <a:ext cx="1622325" cy="103124"/>
          </a:xfrm>
          <a:prstGeom prst="straightConnector1">
            <a:avLst/>
          </a:prstGeom>
          <a:ln w="76200">
            <a:solidFill>
              <a:srgbClr val="235888"/>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Machine Learning {Evaluation}</a:t>
            </a:r>
            <a:endParaRPr lang="en-US" cap="small" dirty="0">
              <a:solidFill>
                <a:schemeClr val="accent4"/>
              </a:solidFill>
            </a:endParaRPr>
          </a:p>
        </p:txBody>
      </p:sp>
      <p:sp>
        <p:nvSpPr>
          <p:cNvPr id="10" name="TextBox 9"/>
          <p:cNvSpPr txBox="1"/>
          <p:nvPr/>
        </p:nvSpPr>
        <p:spPr>
          <a:xfrm>
            <a:off x="1027165" y="5489245"/>
            <a:ext cx="11250560" cy="584775"/>
          </a:xfrm>
          <a:prstGeom prst="rect">
            <a:avLst/>
          </a:prstGeom>
          <a:noFill/>
        </p:spPr>
        <p:txBody>
          <a:bodyPr wrap="square" rtlCol="0">
            <a:spAutoFit/>
          </a:bodyPr>
          <a:lstStyle/>
          <a:p>
            <a:r>
              <a:rPr lang="en-US" sz="3200" b="1" dirty="0"/>
              <a:t>Insight: </a:t>
            </a:r>
            <a:r>
              <a:rPr lang="en-US" sz="3200" dirty="0"/>
              <a:t>Was this the </a:t>
            </a:r>
            <a:r>
              <a:rPr lang="en-US" sz="3200" i="1" dirty="0"/>
              <a:t>best</a:t>
            </a:r>
            <a:r>
              <a:rPr lang="en-US" sz="3200" dirty="0"/>
              <a:t> model? Should I build a better one? </a:t>
            </a:r>
          </a:p>
        </p:txBody>
      </p:sp>
    </p:spTree>
    <p:extLst>
      <p:ext uri="{BB962C8B-B14F-4D97-AF65-F5344CB8AC3E}">
        <p14:creationId xmlns:p14="http://schemas.microsoft.com/office/powerpoint/2010/main" val="68818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4815" y="1334813"/>
            <a:ext cx="9017876" cy="4154984"/>
          </a:xfrm>
          <a:prstGeom prst="rect">
            <a:avLst/>
          </a:prstGeom>
          <a:noFill/>
        </p:spPr>
        <p:txBody>
          <a:bodyPr wrap="square" lIns="0" tIns="0" rIns="0" bIns="0" rtlCol="0">
            <a:spAutoFit/>
          </a:bodyPr>
          <a:lstStyle/>
          <a:p>
            <a:pPr algn="ctr">
              <a:lnSpc>
                <a:spcPct val="90000"/>
              </a:lnSpc>
              <a:spcBef>
                <a:spcPct val="20000"/>
              </a:spcBef>
              <a:buSzPct val="80000"/>
            </a:pPr>
            <a:r>
              <a:rPr lang="en-US" sz="6000" i="1" dirty="0">
                <a:solidFill>
                  <a:schemeClr val="accent2"/>
                </a:solidFill>
                <a:latin typeface="Segoe UI Light" panose="020B0502040204020203" pitchFamily="34" charset="0"/>
                <a:cs typeface="Segoe UI Light" panose="020B0502040204020203" pitchFamily="34" charset="0"/>
              </a:rPr>
              <a:t>I spent last semester building a regression model in Python, and I just did the same thing in 10 minutes with Azure ML</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528" y="874129"/>
            <a:ext cx="1120158" cy="737437"/>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02486" y="4983654"/>
            <a:ext cx="1120216" cy="737475"/>
          </a:xfrm>
          <a:prstGeom prst="rect">
            <a:avLst/>
          </a:prstGeom>
        </p:spPr>
      </p:pic>
    </p:spTree>
    <p:extLst>
      <p:ext uri="{BB962C8B-B14F-4D97-AF65-F5344CB8AC3E}">
        <p14:creationId xmlns:p14="http://schemas.microsoft.com/office/powerpoint/2010/main" val="375299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469489" y="1037303"/>
            <a:ext cx="5720255" cy="5211097"/>
          </a:xfrm>
        </p:spPr>
        <p:txBody>
          <a:bodyPr>
            <a:normAutofit/>
          </a:bodyPr>
          <a:lstStyle/>
          <a:p>
            <a:pPr>
              <a:spcAft>
                <a:spcPts val="1200"/>
              </a:spcAft>
              <a:buFont typeface="Wingdings" panose="05000000000000000000" pitchFamily="2" charset="2"/>
              <a:buChar char="§"/>
            </a:pPr>
            <a:r>
              <a:rPr lang="en-US" dirty="0"/>
              <a:t>Visual editor for composing, testing, refining, and deploying machine-learning models:</a:t>
            </a:r>
          </a:p>
          <a:p>
            <a:pPr lvl="1">
              <a:spcBef>
                <a:spcPts val="0"/>
              </a:spcBef>
              <a:spcAft>
                <a:spcPts val="1200"/>
              </a:spcAft>
              <a:buFont typeface="Wingdings" panose="05000000000000000000" pitchFamily="2" charset="2"/>
              <a:buChar char="§"/>
            </a:pPr>
            <a:r>
              <a:rPr lang="en-US" dirty="0"/>
              <a:t>Numerous data input formats</a:t>
            </a:r>
          </a:p>
          <a:p>
            <a:pPr lvl="1">
              <a:spcBef>
                <a:spcPts val="0"/>
              </a:spcBef>
              <a:spcAft>
                <a:spcPts val="1200"/>
              </a:spcAft>
              <a:buFont typeface="Wingdings" panose="05000000000000000000" pitchFamily="2" charset="2"/>
              <a:buChar char="§"/>
            </a:pPr>
            <a:r>
              <a:rPr lang="en-US" dirty="0"/>
              <a:t>Hundreds of pre-built modules:</a:t>
            </a:r>
          </a:p>
          <a:p>
            <a:pPr lvl="2">
              <a:spcBef>
                <a:spcPts val="0"/>
              </a:spcBef>
              <a:spcAft>
                <a:spcPts val="1200"/>
              </a:spcAft>
              <a:buFont typeface="Wingdings" panose="05000000000000000000" pitchFamily="2" charset="2"/>
              <a:buChar char="§"/>
            </a:pPr>
            <a:r>
              <a:rPr lang="en-US" dirty="0"/>
              <a:t>Common algorithms for classification, regression, and evaluation</a:t>
            </a:r>
          </a:p>
          <a:p>
            <a:pPr lvl="2">
              <a:spcBef>
                <a:spcPts val="0"/>
              </a:spcBef>
              <a:spcAft>
                <a:spcPts val="1200"/>
              </a:spcAft>
              <a:buFont typeface="Wingdings" panose="05000000000000000000" pitchFamily="2" charset="2"/>
              <a:buChar char="§"/>
            </a:pPr>
            <a:r>
              <a:rPr lang="en-US" dirty="0"/>
              <a:t>R and Python scripting</a:t>
            </a:r>
          </a:p>
          <a:p>
            <a:pPr>
              <a:buFont typeface="Wingdings" panose="05000000000000000000" pitchFamily="2" charset="2"/>
              <a:buChar char="§"/>
            </a:pPr>
            <a:r>
              <a:rPr lang="en-US" dirty="0"/>
              <a:t>No coding necessary;</a:t>
            </a:r>
            <a:br>
              <a:rPr lang="en-US" dirty="0"/>
            </a:br>
            <a:r>
              <a:rPr lang="en-US" dirty="0"/>
              <a:t>SaaS with PaaS extensibility</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4469" y="798154"/>
            <a:ext cx="5638006" cy="4924220"/>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5"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Azure ML Studio</a:t>
            </a:r>
            <a:endParaRPr lang="en-US" cap="small" dirty="0">
              <a:solidFill>
                <a:schemeClr val="accent4"/>
              </a:solidFill>
            </a:endParaRPr>
          </a:p>
        </p:txBody>
      </p:sp>
    </p:spTree>
    <p:extLst>
      <p:ext uri="{BB962C8B-B14F-4D97-AF65-F5344CB8AC3E}">
        <p14:creationId xmlns:p14="http://schemas.microsoft.com/office/powerpoint/2010/main" val="117332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11824" y="1284596"/>
            <a:ext cx="2131076" cy="314612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1826" y="1265204"/>
            <a:ext cx="2131075" cy="174363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3419454" y="1265204"/>
            <a:ext cx="2134527" cy="445494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5910534" y="1284596"/>
            <a:ext cx="2144737" cy="1504424"/>
          </a:xfrm>
          <a:prstGeom prst="rect">
            <a:avLst/>
          </a:prstGeom>
          <a:ln>
            <a:noFill/>
          </a:ln>
          <a:effectLst>
            <a:outerShdw blurRad="292100" dist="139700" dir="2700000" algn="tl" rotWithShape="0">
              <a:srgbClr val="333333">
                <a:alpha val="65000"/>
              </a:srgbClr>
            </a:outerShdw>
          </a:effectLst>
        </p:spPr>
      </p:pic>
      <p:sp>
        <p:nvSpPr>
          <p:cNvPr id="9"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Algorithms-in-a-Box</a:t>
            </a:r>
            <a:endParaRPr lang="en-US" cap="small" dirty="0">
              <a:solidFill>
                <a:schemeClr val="accent4"/>
              </a:solidFill>
            </a:endParaRPr>
          </a:p>
        </p:txBody>
      </p:sp>
    </p:spTree>
    <p:extLst>
      <p:ext uri="{BB962C8B-B14F-4D97-AF65-F5344CB8AC3E}">
        <p14:creationId xmlns:p14="http://schemas.microsoft.com/office/powerpoint/2010/main" val="2021071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06068" y="1824162"/>
            <a:ext cx="2159000" cy="2159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4353" y="2014761"/>
            <a:ext cx="1491791" cy="1766976"/>
          </a:xfrm>
          <a:prstGeom prst="rect">
            <a:avLst/>
          </a:prstGeom>
        </p:spPr>
      </p:pic>
      <p:sp>
        <p:nvSpPr>
          <p:cNvPr id="5" name="Title 4"/>
          <p:cNvSpPr>
            <a:spLocks noGrp="1"/>
          </p:cNvSpPr>
          <p:nvPr>
            <p:ph type="title"/>
          </p:nvPr>
        </p:nvSpPr>
        <p:spPr/>
        <p:txBody>
          <a:bodyPr>
            <a:normAutofit fontScale="90000"/>
          </a:bodyPr>
          <a:lstStyle/>
          <a:p>
            <a:r>
              <a:rPr lang="en-US" sz="4000" dirty="0"/>
              <a:t> </a:t>
            </a:r>
          </a:p>
        </p:txBody>
      </p:sp>
      <p:grpSp>
        <p:nvGrpSpPr>
          <p:cNvPr id="6" name="Group 5"/>
          <p:cNvGrpSpPr/>
          <p:nvPr/>
        </p:nvGrpSpPr>
        <p:grpSpPr>
          <a:xfrm>
            <a:off x="2631034" y="1270695"/>
            <a:ext cx="5155989" cy="4804045"/>
            <a:chOff x="5780766" y="1228552"/>
            <a:chExt cx="5155989" cy="4804045"/>
          </a:xfrm>
        </p:grpSpPr>
        <p:sp>
          <p:nvSpPr>
            <p:cNvPr id="14" name="Oval 13"/>
            <p:cNvSpPr/>
            <p:nvPr/>
          </p:nvSpPr>
          <p:spPr>
            <a:xfrm>
              <a:off x="6762748" y="1228552"/>
              <a:ext cx="3202728" cy="3176491"/>
            </a:xfrm>
            <a:prstGeom prst="ellipse">
              <a:avLst/>
            </a:prstGeom>
            <a:solidFill>
              <a:srgbClr val="06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Oval 10"/>
            <p:cNvSpPr/>
            <p:nvPr/>
          </p:nvSpPr>
          <p:spPr>
            <a:xfrm>
              <a:off x="5780766" y="2856106"/>
              <a:ext cx="3202728" cy="3176491"/>
            </a:xfrm>
            <a:prstGeom prst="ellipse">
              <a:avLst/>
            </a:prstGeom>
            <a:solidFill>
              <a:srgbClr val="00B0F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p:cNvSpPr/>
            <p:nvPr/>
          </p:nvSpPr>
          <p:spPr>
            <a:xfrm>
              <a:off x="7734027" y="2856106"/>
              <a:ext cx="3202728" cy="3176491"/>
            </a:xfrm>
            <a:prstGeom prst="ellipse">
              <a:avLst/>
            </a:prstGeom>
            <a:solidFill>
              <a:srgbClr val="0070C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8" name="TextBox 7"/>
          <p:cNvSpPr txBox="1"/>
          <p:nvPr/>
        </p:nvSpPr>
        <p:spPr>
          <a:xfrm>
            <a:off x="4221403" y="1950467"/>
            <a:ext cx="2006416" cy="369332"/>
          </a:xfrm>
          <a:prstGeom prst="rect">
            <a:avLst/>
          </a:prstGeom>
          <a:noFill/>
        </p:spPr>
        <p:txBody>
          <a:bodyPr wrap="none" rtlCol="0">
            <a:spAutoFit/>
          </a:bodyPr>
          <a:lstStyle/>
          <a:p>
            <a:r>
              <a:rPr lang="en-US" dirty="0">
                <a:solidFill>
                  <a:schemeClr val="bg1"/>
                </a:solidFill>
              </a:rPr>
              <a:t>Domain Expertise</a:t>
            </a:r>
          </a:p>
        </p:txBody>
      </p:sp>
      <p:sp>
        <p:nvSpPr>
          <p:cNvPr id="16" name="TextBox 15"/>
          <p:cNvSpPr txBox="1"/>
          <p:nvPr/>
        </p:nvSpPr>
        <p:spPr>
          <a:xfrm rot="18480042">
            <a:off x="5234762" y="4610037"/>
            <a:ext cx="2932469" cy="369332"/>
          </a:xfrm>
          <a:prstGeom prst="rect">
            <a:avLst/>
          </a:prstGeom>
          <a:noFill/>
        </p:spPr>
        <p:txBody>
          <a:bodyPr wrap="none" rtlCol="0">
            <a:spAutoFit/>
          </a:bodyPr>
          <a:lstStyle/>
          <a:p>
            <a:r>
              <a:rPr lang="en-US" dirty="0">
                <a:solidFill>
                  <a:srgbClr val="FFFFFF"/>
                </a:solidFill>
              </a:rPr>
              <a:t>Code/Computing Expertise</a:t>
            </a:r>
          </a:p>
        </p:txBody>
      </p:sp>
      <p:sp>
        <p:nvSpPr>
          <p:cNvPr id="17" name="TextBox 16"/>
          <p:cNvSpPr txBox="1"/>
          <p:nvPr/>
        </p:nvSpPr>
        <p:spPr>
          <a:xfrm rot="2926178">
            <a:off x="2700028" y="4840968"/>
            <a:ext cx="1690463" cy="369332"/>
          </a:xfrm>
          <a:prstGeom prst="rect">
            <a:avLst/>
          </a:prstGeom>
          <a:noFill/>
        </p:spPr>
        <p:txBody>
          <a:bodyPr wrap="none" rtlCol="0">
            <a:spAutoFit/>
          </a:bodyPr>
          <a:lstStyle/>
          <a:p>
            <a:r>
              <a:rPr lang="en-US" dirty="0">
                <a:solidFill>
                  <a:srgbClr val="FFFFFF"/>
                </a:solidFill>
              </a:rPr>
              <a:t>Math/Statistics</a:t>
            </a:r>
          </a:p>
        </p:txBody>
      </p:sp>
      <p:sp>
        <p:nvSpPr>
          <p:cNvPr id="18" name="TextBox 17"/>
          <p:cNvSpPr txBox="1"/>
          <p:nvPr/>
        </p:nvSpPr>
        <p:spPr>
          <a:xfrm>
            <a:off x="4695591" y="3605153"/>
            <a:ext cx="1005879" cy="646331"/>
          </a:xfrm>
          <a:prstGeom prst="rect">
            <a:avLst/>
          </a:prstGeom>
          <a:noFill/>
        </p:spPr>
        <p:txBody>
          <a:bodyPr wrap="none" rtlCol="0">
            <a:spAutoFit/>
          </a:bodyPr>
          <a:lstStyle/>
          <a:p>
            <a:pPr algn="ctr"/>
            <a:r>
              <a:rPr lang="en-US" dirty="0">
                <a:solidFill>
                  <a:srgbClr val="FFFFFF"/>
                </a:solidFill>
              </a:rPr>
              <a:t>Data</a:t>
            </a:r>
          </a:p>
          <a:p>
            <a:pPr algn="ctr"/>
            <a:r>
              <a:rPr lang="en-US" dirty="0">
                <a:solidFill>
                  <a:srgbClr val="FFFFFF"/>
                </a:solidFill>
              </a:rPr>
              <a:t>Science</a:t>
            </a:r>
          </a:p>
        </p:txBody>
      </p:sp>
      <p:sp>
        <p:nvSpPr>
          <p:cNvPr id="27" name="Title 1"/>
          <p:cNvSpPr txBox="1">
            <a:spLocks/>
          </p:cNvSpPr>
          <p:nvPr/>
        </p:nvSpPr>
        <p:spPr>
          <a:xfrm>
            <a:off x="326273" y="72104"/>
            <a:ext cx="11656620"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Data Science: Using data to make decisions that </a:t>
            </a:r>
            <a:r>
              <a:rPr lang="en-US" b="1" u="sng" cap="small" dirty="0">
                <a:solidFill>
                  <a:schemeClr val="accent4"/>
                </a:solidFill>
              </a:rPr>
              <a:t>Drive</a:t>
            </a:r>
            <a:r>
              <a:rPr lang="en-US" b="1" cap="small" dirty="0">
                <a:solidFill>
                  <a:schemeClr val="accent4"/>
                </a:solidFill>
              </a:rPr>
              <a:t> </a:t>
            </a:r>
            <a:r>
              <a:rPr lang="en-US" b="1" u="sng" cap="small" dirty="0">
                <a:solidFill>
                  <a:schemeClr val="accent4"/>
                </a:solidFill>
              </a:rPr>
              <a:t>Action</a:t>
            </a:r>
            <a:endParaRPr lang="en-US" u="sng" cap="small" dirty="0">
              <a:solidFill>
                <a:schemeClr val="accent4"/>
              </a:solidFill>
            </a:endParaRPr>
          </a:p>
        </p:txBody>
      </p:sp>
      <p:sp>
        <p:nvSpPr>
          <p:cNvPr id="4" name="Arrow: Right 3"/>
          <p:cNvSpPr/>
          <p:nvPr/>
        </p:nvSpPr>
        <p:spPr>
          <a:xfrm>
            <a:off x="2161992" y="2600661"/>
            <a:ext cx="393405" cy="77729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Right 36"/>
          <p:cNvSpPr/>
          <p:nvPr/>
        </p:nvSpPr>
        <p:spPr>
          <a:xfrm>
            <a:off x="7944095" y="2627091"/>
            <a:ext cx="393405" cy="77729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p:cNvSpPr/>
          <p:nvPr/>
        </p:nvSpPr>
        <p:spPr>
          <a:xfrm>
            <a:off x="10022549" y="2627091"/>
            <a:ext cx="393405" cy="77729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stretch>
            <a:fillRect/>
          </a:stretch>
        </p:blipFill>
        <p:spPr>
          <a:xfrm>
            <a:off x="91390" y="2014761"/>
            <a:ext cx="1973017" cy="1949529"/>
          </a:xfrm>
          <a:prstGeom prst="rect">
            <a:avLst/>
          </a:prstGeom>
        </p:spPr>
      </p:pic>
      <p:sp>
        <p:nvSpPr>
          <p:cNvPr id="44" name="Content Placeholder 9"/>
          <p:cNvSpPr>
            <a:spLocks noGrp="1"/>
          </p:cNvSpPr>
          <p:nvPr>
            <p:ph idx="1"/>
          </p:nvPr>
        </p:nvSpPr>
        <p:spPr>
          <a:xfrm>
            <a:off x="8315167" y="4251484"/>
            <a:ext cx="3667726" cy="3587262"/>
          </a:xfrm>
        </p:spPr>
        <p:txBody>
          <a:bodyPr>
            <a:normAutofit/>
          </a:bodyPr>
          <a:lstStyle/>
          <a:p>
            <a:pPr>
              <a:buFont typeface="Wingdings" panose="05000000000000000000" pitchFamily="2" charset="2"/>
              <a:buChar char="§"/>
            </a:pPr>
            <a:endParaRPr lang="en-US" sz="1600" dirty="0"/>
          </a:p>
          <a:p>
            <a:pPr>
              <a:buFont typeface="Wingdings" panose="05000000000000000000" pitchFamily="2" charset="2"/>
              <a:buChar char="§"/>
            </a:pPr>
            <a:r>
              <a:rPr lang="en-US" sz="1600" dirty="0"/>
              <a:t>Data Scientists = High median salaries and average +16% bonus role change</a:t>
            </a:r>
          </a:p>
          <a:p>
            <a:pPr>
              <a:buFont typeface="Wingdings" panose="05000000000000000000" pitchFamily="2" charset="2"/>
              <a:buChar char="§"/>
            </a:pPr>
            <a:r>
              <a:rPr lang="en-US" sz="1600" dirty="0"/>
              <a:t>McKinsey: “50-60% gap in data science career supply/demand by 2018 in US alone”</a:t>
            </a:r>
          </a:p>
        </p:txBody>
      </p:sp>
      <p:pic>
        <p:nvPicPr>
          <p:cNvPr id="19" name="Picture 18"/>
          <p:cNvPicPr>
            <a:picLocks noChangeAspect="1"/>
          </p:cNvPicPr>
          <p:nvPr/>
        </p:nvPicPr>
        <p:blipFill>
          <a:blip r:embed="rId6"/>
          <a:stretch>
            <a:fillRect/>
          </a:stretch>
        </p:blipFill>
        <p:spPr>
          <a:xfrm>
            <a:off x="9006030" y="3994309"/>
            <a:ext cx="2286000" cy="514350"/>
          </a:xfrm>
          <a:prstGeom prst="rect">
            <a:avLst/>
          </a:prstGeom>
        </p:spPr>
      </p:pic>
    </p:spTree>
    <p:extLst>
      <p:ext uri="{BB962C8B-B14F-4D97-AF65-F5344CB8AC3E}">
        <p14:creationId xmlns:p14="http://schemas.microsoft.com/office/powerpoint/2010/main" val="1500077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0604938" cy="6859501"/>
          </a:xfrm>
          <a:prstGeom prst="rect">
            <a:avLst/>
          </a:prstGeom>
        </p:spPr>
      </p:pic>
      <p:sp>
        <p:nvSpPr>
          <p:cNvPr id="9" name="Title 1"/>
          <p:cNvSpPr>
            <a:spLocks noGrp="1"/>
          </p:cNvSpPr>
          <p:nvPr>
            <p:ph type="title"/>
          </p:nvPr>
        </p:nvSpPr>
        <p:spPr>
          <a:xfrm rot="16200000">
            <a:off x="7965374" y="3152001"/>
            <a:ext cx="6858000" cy="553998"/>
          </a:xfrm>
        </p:spPr>
        <p:txBody>
          <a:bodyPr>
            <a:normAutofit fontScale="90000"/>
          </a:bodyPr>
          <a:lstStyle/>
          <a:p>
            <a:pPr algn="ctr"/>
            <a:r>
              <a:rPr lang="en-US" sz="4000" dirty="0">
                <a:latin typeface="Segoe UI Light" panose="020B0502040204020203" pitchFamily="34" charset="0"/>
                <a:cs typeface="Segoe UI Light" panose="020B0502040204020203" pitchFamily="34" charset="0"/>
              </a:rPr>
              <a:t>http://</a:t>
            </a:r>
            <a:r>
              <a:rPr lang="en-US" sz="4000" dirty="0" err="1">
                <a:latin typeface="Segoe UI Light" panose="020B0502040204020203" pitchFamily="34" charset="0"/>
                <a:cs typeface="Segoe UI Light" panose="020B0502040204020203" pitchFamily="34" charset="0"/>
              </a:rPr>
              <a:t>aka.ms</a:t>
            </a:r>
            <a:r>
              <a:rPr lang="en-US" sz="4000" dirty="0">
                <a:latin typeface="Segoe UI Light" panose="020B0502040204020203" pitchFamily="34" charset="0"/>
                <a:cs typeface="Segoe UI Light" panose="020B0502040204020203" pitchFamily="34" charset="0"/>
              </a:rPr>
              <a:t>/</a:t>
            </a:r>
            <a:r>
              <a:rPr lang="en-US" sz="4000" dirty="0" err="1">
                <a:latin typeface="Segoe UI Light" panose="020B0502040204020203" pitchFamily="34" charset="0"/>
                <a:cs typeface="Segoe UI Light" panose="020B0502040204020203" pitchFamily="34" charset="0"/>
              </a:rPr>
              <a:t>MLCheatSheet</a:t>
            </a:r>
            <a:endParaRPr lang="en-US"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0714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11"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Deploy to Web Service</a:t>
            </a:r>
            <a:endParaRPr lang="en-US" cap="small" dirty="0">
              <a:solidFill>
                <a:schemeClr val="accent4"/>
              </a:solidFill>
            </a:endParaRPr>
          </a:p>
        </p:txBody>
      </p:sp>
      <p:sp>
        <p:nvSpPr>
          <p:cNvPr id="10" name="Rounded Rectangle 1"/>
          <p:cNvSpPr/>
          <p:nvPr/>
        </p:nvSpPr>
        <p:spPr>
          <a:xfrm>
            <a:off x="116541" y="887507"/>
            <a:ext cx="11657113" cy="4957247"/>
          </a:xfrm>
          <a:prstGeom prst="roundRect">
            <a:avLst>
              <a:gd name="adj" fmla="val 5180"/>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cxnSp>
        <p:nvCxnSpPr>
          <p:cNvPr id="12" name="Straight Connector 11"/>
          <p:cNvCxnSpPr/>
          <p:nvPr/>
        </p:nvCxnSpPr>
        <p:spPr>
          <a:xfrm>
            <a:off x="3299476" y="1013246"/>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TextBox 106"/>
          <p:cNvSpPr txBox="1"/>
          <p:nvPr/>
        </p:nvSpPr>
        <p:spPr>
          <a:xfrm>
            <a:off x="241039" y="3467433"/>
            <a:ext cx="3007332" cy="1187890"/>
          </a:xfrm>
          <a:prstGeom prst="rect">
            <a:avLst/>
          </a:prstGeom>
          <a:noFill/>
        </p:spPr>
        <p:txBody>
          <a:bodyPr wrap="none" lIns="182802" tIns="146241" rIns="182802" bIns="14624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4" name="Rectangle 13"/>
          <p:cNvSpPr/>
          <p:nvPr/>
        </p:nvSpPr>
        <p:spPr>
          <a:xfrm>
            <a:off x="831286" y="1008447"/>
            <a:ext cx="1433090" cy="707767"/>
          </a:xfrm>
          <a:prstGeom prst="rect">
            <a:avLst/>
          </a:prstGeom>
        </p:spPr>
        <p:txBody>
          <a:bodyPr wrap="square" lIns="182802" tIns="137101" rIns="182802" bIns="13710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5" name="Group 14"/>
          <p:cNvGrpSpPr/>
          <p:nvPr/>
        </p:nvGrpSpPr>
        <p:grpSpPr>
          <a:xfrm>
            <a:off x="10538819" y="2145030"/>
            <a:ext cx="466146" cy="800788"/>
            <a:chOff x="9384608" y="3646196"/>
            <a:chExt cx="466344" cy="801128"/>
          </a:xfrm>
        </p:grpSpPr>
        <p:grpSp>
          <p:nvGrpSpPr>
            <p:cNvPr id="94" name="Group 93"/>
            <p:cNvGrpSpPr/>
            <p:nvPr/>
          </p:nvGrpSpPr>
          <p:grpSpPr>
            <a:xfrm>
              <a:off x="9384608" y="3646196"/>
              <a:ext cx="466344" cy="801128"/>
              <a:chOff x="9384608" y="3646196"/>
              <a:chExt cx="466344" cy="801128"/>
            </a:xfrm>
          </p:grpSpPr>
          <p:sp>
            <p:nvSpPr>
              <p:cNvPr id="100"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101" name="Rectangle 100"/>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grpSp>
            <p:nvGrpSpPr>
              <p:cNvPr id="102" name="Group 101"/>
              <p:cNvGrpSpPr/>
              <p:nvPr/>
            </p:nvGrpSpPr>
            <p:grpSpPr>
              <a:xfrm>
                <a:off x="9484651" y="3817383"/>
                <a:ext cx="268769" cy="458657"/>
                <a:chOff x="10365212" y="5859572"/>
                <a:chExt cx="483110" cy="660040"/>
              </a:xfrm>
              <a:solidFill>
                <a:schemeClr val="bg1"/>
              </a:solidFill>
            </p:grpSpPr>
            <p:sp>
              <p:nvSpPr>
                <p:cNvPr id="103" name="Rectangle 102"/>
                <p:cNvSpPr>
                  <a:spLocks noChangeArrowheads="1"/>
                </p:cNvSpPr>
                <p:nvPr/>
              </p:nvSpPr>
              <p:spPr bwMode="auto">
                <a:xfrm>
                  <a:off x="10631433" y="6241326"/>
                  <a:ext cx="83515" cy="278283"/>
                </a:xfrm>
                <a:prstGeom prst="rect">
                  <a:avLst/>
                </a:prstGeom>
                <a:grp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104"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105"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106"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grpSp>
        </p:grpSp>
        <p:sp>
          <p:nvSpPr>
            <p:cNvPr id="95" name="Rectangle 94"/>
            <p:cNvSpPr>
              <a:spLocks noChangeArrowheads="1"/>
            </p:cNvSpPr>
            <p:nvPr/>
          </p:nvSpPr>
          <p:spPr bwMode="auto">
            <a:xfrm>
              <a:off x="9430600" y="3692189"/>
              <a:ext cx="374359" cy="629993"/>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96"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97" name="Rectangle 96"/>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98"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99"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grpSp>
      <p:grpSp>
        <p:nvGrpSpPr>
          <p:cNvPr id="16" name="Group 15"/>
          <p:cNvGrpSpPr/>
          <p:nvPr/>
        </p:nvGrpSpPr>
        <p:grpSpPr>
          <a:xfrm>
            <a:off x="9932261" y="3243604"/>
            <a:ext cx="1709200" cy="873342"/>
            <a:chOff x="9708797" y="4105152"/>
            <a:chExt cx="1709928" cy="873714"/>
          </a:xfrm>
        </p:grpSpPr>
        <p:grpSp>
          <p:nvGrpSpPr>
            <p:cNvPr id="78" name="Group 77"/>
            <p:cNvGrpSpPr/>
            <p:nvPr/>
          </p:nvGrpSpPr>
          <p:grpSpPr>
            <a:xfrm>
              <a:off x="9708797" y="4105152"/>
              <a:ext cx="1709928" cy="873714"/>
              <a:chOff x="13377563" y="2176438"/>
              <a:chExt cx="1709928" cy="873714"/>
            </a:xfrm>
          </p:grpSpPr>
          <p:sp>
            <p:nvSpPr>
              <p:cNvPr id="91"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92"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93"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grpSp>
        <p:grpSp>
          <p:nvGrpSpPr>
            <p:cNvPr id="79" name="Group 78"/>
            <p:cNvGrpSpPr>
              <a:grpSpLocks/>
            </p:cNvGrpSpPr>
            <p:nvPr/>
          </p:nvGrpSpPr>
          <p:grpSpPr bwMode="auto">
            <a:xfrm>
              <a:off x="10118113" y="4299642"/>
              <a:ext cx="923473" cy="460685"/>
              <a:chOff x="4841436" y="5510539"/>
              <a:chExt cx="1049696" cy="523224"/>
            </a:xfrm>
            <a:solidFill>
              <a:schemeClr val="bg1"/>
            </a:solidFill>
          </p:grpSpPr>
          <p:sp>
            <p:nvSpPr>
              <p:cNvPr id="80"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81"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82"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83"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84"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85"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86"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87"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88"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89"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90"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grpSp>
      </p:grpSp>
      <p:grpSp>
        <p:nvGrpSpPr>
          <p:cNvPr id="17" name="Group 16"/>
          <p:cNvGrpSpPr/>
          <p:nvPr/>
        </p:nvGrpSpPr>
        <p:grpSpPr>
          <a:xfrm>
            <a:off x="10255546" y="4431553"/>
            <a:ext cx="1109073" cy="720572"/>
            <a:chOff x="10355354" y="2960609"/>
            <a:chExt cx="1109544" cy="720878"/>
          </a:xfrm>
        </p:grpSpPr>
        <p:grpSp>
          <p:nvGrpSpPr>
            <p:cNvPr id="63" name="Group 62"/>
            <p:cNvGrpSpPr/>
            <p:nvPr/>
          </p:nvGrpSpPr>
          <p:grpSpPr>
            <a:xfrm>
              <a:off x="10355354" y="2960609"/>
              <a:ext cx="1109544" cy="720878"/>
              <a:chOff x="10355354" y="2831936"/>
              <a:chExt cx="1307592" cy="849551"/>
            </a:xfrm>
          </p:grpSpPr>
          <p:sp>
            <p:nvSpPr>
              <p:cNvPr id="76"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sp>
            <p:nvSpPr>
              <p:cNvPr id="77"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dirty="0">
                  <a:solidFill>
                    <a:srgbClr val="00B0F0"/>
                  </a:solidFill>
                </a:endParaRPr>
              </a:p>
            </p:txBody>
          </p:sp>
        </p:grpSp>
        <p:grpSp>
          <p:nvGrpSpPr>
            <p:cNvPr id="64" name="Group 63"/>
            <p:cNvGrpSpPr>
              <a:grpSpLocks/>
            </p:cNvGrpSpPr>
            <p:nvPr/>
          </p:nvGrpSpPr>
          <p:grpSpPr bwMode="auto">
            <a:xfrm>
              <a:off x="10599271" y="3157962"/>
              <a:ext cx="595150" cy="296901"/>
              <a:chOff x="4841436" y="5510539"/>
              <a:chExt cx="1049696" cy="523224"/>
            </a:xfrm>
            <a:solidFill>
              <a:schemeClr val="bg1"/>
            </a:solidFill>
          </p:grpSpPr>
          <p:sp>
            <p:nvSpPr>
              <p:cNvPr id="65"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66"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67"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68"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69"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70"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71"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72"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73"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74"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sp>
            <p:nvSpPr>
              <p:cNvPr id="75"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151">
                  <a:defRPr/>
                </a:pPr>
                <a:endParaRPr lang="en-US" sz="1836" dirty="0">
                  <a:solidFill>
                    <a:srgbClr val="00B0F0"/>
                  </a:solidFill>
                </a:endParaRPr>
              </a:p>
            </p:txBody>
          </p:sp>
        </p:grpSp>
      </p:grpSp>
      <p:sp>
        <p:nvSpPr>
          <p:cNvPr id="18" name="Rectangle 17"/>
          <p:cNvSpPr/>
          <p:nvPr/>
        </p:nvSpPr>
        <p:spPr>
          <a:xfrm>
            <a:off x="10076601" y="1012038"/>
            <a:ext cx="1359830" cy="707767"/>
          </a:xfrm>
          <a:prstGeom prst="rect">
            <a:avLst/>
          </a:prstGeom>
        </p:spPr>
        <p:txBody>
          <a:bodyPr wrap="none" lIns="182802" tIns="137101" rIns="182802" bIns="13710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9" name="Rectangle 18"/>
          <p:cNvSpPr>
            <a:spLocks noChangeAspect="1"/>
          </p:cNvSpPr>
          <p:nvPr/>
        </p:nvSpPr>
        <p:spPr bwMode="auto">
          <a:xfrm>
            <a:off x="7165813" y="3247936"/>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137" y="1925752"/>
            <a:ext cx="2042229" cy="1163459"/>
          </a:xfrm>
          <a:prstGeom prst="rect">
            <a:avLst/>
          </a:prstGeom>
        </p:spPr>
      </p:pic>
      <p:cxnSp>
        <p:nvCxnSpPr>
          <p:cNvPr id="21" name="Straight Connector 20"/>
          <p:cNvCxnSpPr/>
          <p:nvPr/>
        </p:nvCxnSpPr>
        <p:spPr>
          <a:xfrm>
            <a:off x="9452274" y="1013246"/>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064920" y="4572499"/>
            <a:ext cx="2071033" cy="1220808"/>
            <a:chOff x="6508199" y="5380459"/>
            <a:chExt cx="2030609" cy="1196978"/>
          </a:xfrm>
        </p:grpSpPr>
        <p:sp>
          <p:nvSpPr>
            <p:cNvPr id="60" name="Rectangle 59"/>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fontAlgn="base">
                <a:lnSpc>
                  <a:spcPct val="90000"/>
                </a:lnSpc>
                <a:spcBef>
                  <a:spcPct val="0"/>
                </a:spcBef>
                <a:spcAft>
                  <a:spcPts val="600"/>
                </a:spcAft>
              </a:pPr>
              <a:r>
                <a:rPr lang="en-US" sz="1197" dirty="0">
                  <a:gradFill>
                    <a:gsLst>
                      <a:gs pos="0">
                        <a:schemeClr val="bg1"/>
                      </a:gs>
                      <a:gs pos="100000">
                        <a:schemeClr val="bg1"/>
                      </a:gs>
                    </a:gsLst>
                    <a:lin ang="5400000" scaled="1"/>
                  </a:gradFill>
                </a:rPr>
                <a:t>Monetize the API through our marketplace</a:t>
              </a:r>
            </a:p>
          </p:txBody>
        </p:sp>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2450" y="5380459"/>
              <a:ext cx="1210733" cy="722475"/>
            </a:xfrm>
            <a:prstGeom prst="rect">
              <a:avLst/>
            </a:prstGeom>
          </p:spPr>
        </p:pic>
        <p:cxnSp>
          <p:nvCxnSpPr>
            <p:cNvPr id="62" name="Straight Connector 61"/>
            <p:cNvCxnSpPr/>
            <p:nvPr/>
          </p:nvCxnSpPr>
          <p:spPr>
            <a:xfrm>
              <a:off x="6516825" y="6186126"/>
              <a:ext cx="202198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672358" y="2137017"/>
            <a:ext cx="885930" cy="1076303"/>
            <a:chOff x="6954979" y="2097980"/>
            <a:chExt cx="1270000" cy="1542903"/>
          </a:xfrm>
        </p:grpSpPr>
        <p:sp>
          <p:nvSpPr>
            <p:cNvPr id="56" name="Oval 55"/>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US" sz="1836" dirty="0">
                <a:solidFill>
                  <a:srgbClr val="FFFFFF"/>
                </a:solidFill>
              </a:endParaRPr>
            </a:p>
          </p:txBody>
        </p:sp>
        <p:grpSp>
          <p:nvGrpSpPr>
            <p:cNvPr id="57" name="Group 56"/>
            <p:cNvGrpSpPr/>
            <p:nvPr/>
          </p:nvGrpSpPr>
          <p:grpSpPr>
            <a:xfrm>
              <a:off x="6954979" y="2453658"/>
              <a:ext cx="1270000" cy="1187225"/>
              <a:chOff x="6444986" y="2494569"/>
              <a:chExt cx="1270000" cy="1187225"/>
            </a:xfrm>
          </p:grpSpPr>
          <p:pic>
            <p:nvPicPr>
              <p:cNvPr id="58" name="Picture 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44986" y="2494569"/>
                <a:ext cx="1270000" cy="1187225"/>
              </a:xfrm>
              <a:prstGeom prst="rect">
                <a:avLst/>
              </a:prstGeom>
            </p:spPr>
          </p:pic>
          <p:sp>
            <p:nvSpPr>
              <p:cNvPr id="59" name="Rectangle 58"/>
              <p:cNvSpPr/>
              <p:nvPr/>
            </p:nvSpPr>
            <p:spPr>
              <a:xfrm>
                <a:off x="6517473" y="2920805"/>
                <a:ext cx="757798" cy="609936"/>
              </a:xfrm>
              <a:prstGeom prst="rect">
                <a:avLst/>
              </a:prstGeom>
            </p:spPr>
            <p:txBody>
              <a:bodyPr wrap="none" lIns="182802" tIns="137101" rIns="182802" bIns="13710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73"/>
                <a:r>
                  <a:rPr lang="en-US" sz="2200" dirty="0">
                    <a:solidFill>
                      <a:srgbClr val="0070C0"/>
                    </a:solidFill>
                    <a:latin typeface="Segoe UI Light"/>
                    <a:ea typeface="Calibri" panose="020F0502020204030204" pitchFamily="34" charset="0"/>
                  </a:rPr>
                  <a:t>API</a:t>
                </a:r>
              </a:p>
            </p:txBody>
          </p:sp>
        </p:grpSp>
      </p:grpSp>
      <p:cxnSp>
        <p:nvCxnSpPr>
          <p:cNvPr id="24" name="Straight Connector 23"/>
          <p:cNvCxnSpPr/>
          <p:nvPr/>
        </p:nvCxnSpPr>
        <p:spPr>
          <a:xfrm>
            <a:off x="7064920" y="3256249"/>
            <a:ext cx="206223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a:grpSpLocks noChangeAspect="1"/>
          </p:cNvGrpSpPr>
          <p:nvPr/>
        </p:nvGrpSpPr>
        <p:grpSpPr bwMode="auto">
          <a:xfrm>
            <a:off x="4099646" y="1842258"/>
            <a:ext cx="2801048" cy="1800444"/>
            <a:chOff x="2254" y="1703"/>
            <a:chExt cx="1730" cy="1112"/>
          </a:xfrm>
        </p:grpSpPr>
        <p:sp>
          <p:nvSpPr>
            <p:cNvPr id="34"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35"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36" name="Rectangle 35"/>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37" name="Rectangle 36"/>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38" name="Oval 37"/>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39"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lc="http://schemas.openxmlformats.org/drawingml/2006/lockedCanvas"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0"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lc="http://schemas.openxmlformats.org/drawingml/2006/lockedCanvas"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1"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2" name="Rectangle 41"/>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3"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lc="http://schemas.openxmlformats.org/drawingml/2006/lockedCanvas"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4"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lc="http://schemas.openxmlformats.org/drawingml/2006/lockedCanvas"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5" name="Rectangle 44"/>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6"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7"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8"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49"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50"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51"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52"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53"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54"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lc="http://schemas.openxmlformats.org/drawingml/2006/lockedCanvas"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sp>
          <p:nvSpPr>
            <p:cNvPr id="55"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endParaRPr lang="en-US" sz="1836" dirty="0">
                <a:solidFill>
                  <a:srgbClr val="00B0F0"/>
                </a:solidFill>
              </a:endParaRPr>
            </a:p>
          </p:txBody>
        </p:sp>
      </p:grpSp>
      <p:sp>
        <p:nvSpPr>
          <p:cNvPr id="26" name="Rectangle 25"/>
          <p:cNvSpPr>
            <a:spLocks noChangeAspect="1"/>
          </p:cNvSpPr>
          <p:nvPr/>
        </p:nvSpPr>
        <p:spPr bwMode="auto">
          <a:xfrm>
            <a:off x="3749805" y="3773864"/>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27" name="Rectangle 26"/>
          <p:cNvSpPr>
            <a:spLocks noChangeAspect="1"/>
          </p:cNvSpPr>
          <p:nvPr/>
        </p:nvSpPr>
        <p:spPr bwMode="auto">
          <a:xfrm>
            <a:off x="4022920" y="2744917"/>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8" name="Straight Connector 27"/>
          <p:cNvCxnSpPr/>
          <p:nvPr/>
        </p:nvCxnSpPr>
        <p:spPr>
          <a:xfrm>
            <a:off x="3761660" y="3766334"/>
            <a:ext cx="2788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844355" y="2714955"/>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302920" y="2698470"/>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958657" y="2696383"/>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958657" y="496880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8104835" y="3821974"/>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34911" y="1114684"/>
            <a:ext cx="2728710" cy="923060"/>
          </a:xfrm>
          <a:prstGeom prst="rect">
            <a:avLst/>
          </a:prstGeom>
        </p:spPr>
      </p:pic>
    </p:spTree>
    <p:extLst>
      <p:ext uri="{BB962C8B-B14F-4D97-AF65-F5344CB8AC3E}">
        <p14:creationId xmlns:p14="http://schemas.microsoft.com/office/powerpoint/2010/main" val="1878814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Demo: Handwriting recognition lab</a:t>
            </a:r>
            <a:endParaRPr lang="en-US" cap="small" dirty="0">
              <a:solidFill>
                <a:schemeClr val="accent4"/>
              </a:solidFill>
            </a:endParaRPr>
          </a:p>
        </p:txBody>
      </p:sp>
      <p:pic>
        <p:nvPicPr>
          <p:cNvPr id="7" name="Picture 6"/>
          <p:cNvPicPr>
            <a:picLocks noChangeAspect="1"/>
          </p:cNvPicPr>
          <p:nvPr/>
        </p:nvPicPr>
        <p:blipFill>
          <a:blip r:embed="rId3"/>
          <a:stretch>
            <a:fillRect/>
          </a:stretch>
        </p:blipFill>
        <p:spPr>
          <a:xfrm>
            <a:off x="1860699" y="856068"/>
            <a:ext cx="3802127" cy="5212055"/>
          </a:xfrm>
          <a:prstGeom prst="rect">
            <a:avLst/>
          </a:prstGeom>
        </p:spPr>
      </p:pic>
      <p:pic>
        <p:nvPicPr>
          <p:cNvPr id="8" name="Picture 7"/>
          <p:cNvPicPr>
            <a:picLocks noChangeAspect="1"/>
          </p:cNvPicPr>
          <p:nvPr/>
        </p:nvPicPr>
        <p:blipFill>
          <a:blip r:embed="rId4"/>
          <a:stretch>
            <a:fillRect/>
          </a:stretch>
        </p:blipFill>
        <p:spPr>
          <a:xfrm>
            <a:off x="6690471" y="3802194"/>
            <a:ext cx="4991864" cy="1201480"/>
          </a:xfrm>
          <a:prstGeom prst="rect">
            <a:avLst/>
          </a:prstGeom>
        </p:spPr>
      </p:pic>
      <p:sp>
        <p:nvSpPr>
          <p:cNvPr id="9" name="TextBox 8"/>
          <p:cNvSpPr txBox="1"/>
          <p:nvPr/>
        </p:nvSpPr>
        <p:spPr>
          <a:xfrm>
            <a:off x="7081284" y="5220586"/>
            <a:ext cx="4064475" cy="461665"/>
          </a:xfrm>
          <a:prstGeom prst="rect">
            <a:avLst/>
          </a:prstGeom>
          <a:noFill/>
        </p:spPr>
        <p:txBody>
          <a:bodyPr wrap="square" rtlCol="0">
            <a:spAutoFit/>
          </a:bodyPr>
          <a:lstStyle/>
          <a:p>
            <a:pPr algn="ctr"/>
            <a:r>
              <a:rPr lang="en-US" sz="2400" dirty="0">
                <a:hlinkClick r:id="rId5"/>
              </a:rPr>
              <a:t>http://aka.ms/azureMLLab</a:t>
            </a:r>
            <a:r>
              <a:rPr lang="en-US" sz="2400" dirty="0"/>
              <a:t> </a:t>
            </a:r>
          </a:p>
        </p:txBody>
      </p:sp>
      <p:pic>
        <p:nvPicPr>
          <p:cNvPr id="11" name="Picture 10"/>
          <p:cNvPicPr/>
          <p:nvPr/>
        </p:nvPicPr>
        <p:blipFill>
          <a:blip r:embed="rId6">
            <a:extLst>
              <a:ext uri="{28A0092B-C50C-407E-A947-70E740481C1C}">
                <a14:useLocalDpi xmlns:a14="http://schemas.microsoft.com/office/drawing/2010/main"/>
              </a:ext>
            </a:extLst>
          </a:blip>
          <a:srcRect/>
          <a:stretch>
            <a:fillRect/>
          </a:stretch>
        </p:blipFill>
        <p:spPr bwMode="auto">
          <a:xfrm>
            <a:off x="6690471" y="859946"/>
            <a:ext cx="4991864" cy="2357874"/>
          </a:xfrm>
          <a:prstGeom prst="rect">
            <a:avLst/>
          </a:prstGeom>
          <a:noFill/>
          <a:ln>
            <a:noFill/>
          </a:ln>
          <a:extLst>
            <a:ext uri="{FAA26D3D-D897-4be2-8F04-BA451C77F1D7}">
              <ma14:placeholderFlag xmlns:lc="http://schemas.openxmlformats.org/drawingml/2006/lockedCanvas"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ma14="http://schemas.microsoft.com/office/mac/drawingml/2011/main"/>
            </a:ext>
          </a:extLst>
        </p:spPr>
      </p:pic>
      <p:sp>
        <p:nvSpPr>
          <p:cNvPr id="12" name="TextBox 80"/>
          <p:cNvSpPr txBox="1"/>
          <p:nvPr/>
        </p:nvSpPr>
        <p:spPr>
          <a:xfrm>
            <a:off x="7309591" y="3217820"/>
            <a:ext cx="3964994" cy="415498"/>
          </a:xfrm>
          <a:prstGeom prst="rect">
            <a:avLst/>
          </a:prstGeom>
          <a:solidFill>
            <a:srgbClr val="FFFFFF"/>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50" b="1" i="1" dirty="0">
                <a:solidFill>
                  <a:schemeClr val="bg2">
                    <a:lumMod val="50000"/>
                  </a:schemeClr>
                </a:solidFill>
                <a:latin typeface="Segoe UI" panose="020B0502040204020203" pitchFamily="34" charset="0"/>
                <a:cs typeface="Segoe UI" panose="020B0502040204020203" pitchFamily="34" charset="0"/>
              </a:rPr>
              <a:t>MNIST dataset </a:t>
            </a:r>
            <a:r>
              <a:rPr lang="en-GB" sz="1050" i="1" dirty="0">
                <a:solidFill>
                  <a:schemeClr val="bg2">
                    <a:lumMod val="50000"/>
                  </a:schemeClr>
                </a:solidFill>
                <a:latin typeface="Segoe UI" panose="020B0502040204020203" pitchFamily="34" charset="0"/>
                <a:cs typeface="Segoe UI" panose="020B0502040204020203" pitchFamily="34" charset="0"/>
              </a:rPr>
              <a:t>which consists of 70,000 grayscale</a:t>
            </a:r>
          </a:p>
          <a:p>
            <a:pPr algn="ctr"/>
            <a:r>
              <a:rPr lang="en-GB" sz="1050" i="1" dirty="0">
                <a:solidFill>
                  <a:schemeClr val="bg2">
                    <a:lumMod val="50000"/>
                  </a:schemeClr>
                </a:solidFill>
                <a:latin typeface="Segoe UI" panose="020B0502040204020203" pitchFamily="34" charset="0"/>
                <a:cs typeface="Segoe UI" panose="020B0502040204020203" pitchFamily="34" charset="0"/>
              </a:rPr>
              <a:t> images of hand-written digits {28x28px}</a:t>
            </a:r>
          </a:p>
        </p:txBody>
      </p:sp>
    </p:spTree>
    <p:extLst>
      <p:ext uri="{BB962C8B-B14F-4D97-AF65-F5344CB8AC3E}">
        <p14:creationId xmlns:p14="http://schemas.microsoft.com/office/powerpoint/2010/main" val="757448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0583" y="2422224"/>
            <a:ext cx="5807847" cy="610801"/>
          </a:xfrm>
        </p:spPr>
        <p:txBody>
          <a:bodyPr/>
          <a:lstStyle/>
          <a:p>
            <a:r>
              <a:rPr lang="en-US" b="1" cap="small" dirty="0">
                <a:solidFill>
                  <a:schemeClr val="accent4"/>
                </a:solidFill>
              </a:rPr>
              <a:t>Cognitive Services</a:t>
            </a:r>
          </a:p>
          <a:p>
            <a:endParaRPr lang="en-US" b="1" cap="small" dirty="0">
              <a:solidFill>
                <a:schemeClr val="accent4"/>
              </a:solidFill>
            </a:endParaRPr>
          </a:p>
        </p:txBody>
      </p:sp>
    </p:spTree>
    <p:extLst>
      <p:ext uri="{BB962C8B-B14F-4D97-AF65-F5344CB8AC3E}">
        <p14:creationId xmlns:p14="http://schemas.microsoft.com/office/powerpoint/2010/main" val="105387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0" name="Title 1"/>
          <p:cNvSpPr txBox="1">
            <a:spLocks/>
          </p:cNvSpPr>
          <p:nvPr/>
        </p:nvSpPr>
        <p:spPr>
          <a:xfrm>
            <a:off x="326273" y="72104"/>
            <a:ext cx="11570452"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So you don’t want to build your own models…</a:t>
            </a:r>
            <a:endParaRPr lang="en-US" cap="small" dirty="0">
              <a:solidFill>
                <a:schemeClr val="accent4"/>
              </a:solidFill>
            </a:endParaRPr>
          </a:p>
        </p:txBody>
      </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20623" y="983895"/>
            <a:ext cx="7315200" cy="2800349"/>
          </a:xfrm>
          <a:prstGeom prst="rect">
            <a:avLst/>
          </a:prstGeom>
        </p:spPr>
      </p:pic>
      <p:pic>
        <p:nvPicPr>
          <p:cNvPr id="3" name="Picture 2"/>
          <p:cNvPicPr>
            <a:picLocks noChangeAspect="1"/>
          </p:cNvPicPr>
          <p:nvPr/>
        </p:nvPicPr>
        <p:blipFill>
          <a:blip r:embed="rId4"/>
          <a:stretch>
            <a:fillRect/>
          </a:stretch>
        </p:blipFill>
        <p:spPr>
          <a:xfrm>
            <a:off x="831098" y="4614471"/>
            <a:ext cx="6681787" cy="1041748"/>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8100" y="3968910"/>
            <a:ext cx="3518154" cy="1989971"/>
          </a:xfrm>
          <a:prstGeom prst="rect">
            <a:avLst/>
          </a:prstGeom>
        </p:spPr>
      </p:pic>
      <p:sp>
        <p:nvSpPr>
          <p:cNvPr id="11" name="Rectangle 10"/>
          <p:cNvSpPr/>
          <p:nvPr/>
        </p:nvSpPr>
        <p:spPr>
          <a:xfrm>
            <a:off x="2020623" y="3781640"/>
            <a:ext cx="5128392" cy="369332"/>
          </a:xfrm>
          <a:prstGeom prst="rect">
            <a:avLst/>
          </a:prstGeom>
        </p:spPr>
        <p:txBody>
          <a:bodyPr wrap="none">
            <a:spAutoFit/>
          </a:bodyPr>
          <a:lstStyle/>
          <a:p>
            <a:r>
              <a:rPr lang="en-US" dirty="0">
                <a:hlinkClick r:id="rId6"/>
              </a:rPr>
              <a:t>https://www.youtube.com/watch?v=aEBi4OpXU4Q</a:t>
            </a:r>
            <a:r>
              <a:rPr lang="en-US" dirty="0"/>
              <a:t> </a:t>
            </a:r>
          </a:p>
        </p:txBody>
      </p:sp>
    </p:spTree>
    <p:extLst>
      <p:ext uri="{BB962C8B-B14F-4D97-AF65-F5344CB8AC3E}">
        <p14:creationId xmlns:p14="http://schemas.microsoft.com/office/powerpoint/2010/main" val="2003153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Computer Vision Tasks</a:t>
            </a:r>
            <a:endParaRPr lang="en-US" cap="small" dirty="0">
              <a:solidFill>
                <a:schemeClr val="accent4"/>
              </a:solidFill>
            </a:endParaRPr>
          </a:p>
        </p:txBody>
      </p:sp>
      <p:pic>
        <p:nvPicPr>
          <p:cNvPr id="7" name="Picture 6"/>
          <p:cNvPicPr>
            <a:picLocks noChangeAspect="1"/>
          </p:cNvPicPr>
          <p:nvPr/>
        </p:nvPicPr>
        <p:blipFill>
          <a:blip r:embed="rId3"/>
          <a:stretch>
            <a:fillRect/>
          </a:stretch>
        </p:blipFill>
        <p:spPr>
          <a:xfrm>
            <a:off x="342900" y="1009650"/>
            <a:ext cx="11506200" cy="4838700"/>
          </a:xfrm>
          <a:prstGeom prst="rect">
            <a:avLst/>
          </a:prstGeom>
        </p:spPr>
      </p:pic>
    </p:spTree>
    <p:extLst>
      <p:ext uri="{BB962C8B-B14F-4D97-AF65-F5344CB8AC3E}">
        <p14:creationId xmlns:p14="http://schemas.microsoft.com/office/powerpoint/2010/main" val="3250030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Picture 3"/>
          <p:cNvPicPr>
            <a:picLocks noChangeAspect="1"/>
          </p:cNvPicPr>
          <p:nvPr/>
        </p:nvPicPr>
        <p:blipFill>
          <a:blip r:embed="rId3"/>
          <a:stretch>
            <a:fillRect/>
          </a:stretch>
        </p:blipFill>
        <p:spPr>
          <a:xfrm>
            <a:off x="809625" y="2016404"/>
            <a:ext cx="10572750" cy="3886200"/>
          </a:xfrm>
          <a:prstGeom prst="rect">
            <a:avLst/>
          </a:prstGeom>
        </p:spPr>
      </p:pic>
      <p:sp>
        <p:nvSpPr>
          <p:cNvPr id="5" name="TextBox 4"/>
          <p:cNvSpPr txBox="1"/>
          <p:nvPr/>
        </p:nvSpPr>
        <p:spPr>
          <a:xfrm>
            <a:off x="2381250" y="909638"/>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Face API </a:t>
            </a:r>
            <a:r>
              <a:rPr lang="en-US" dirty="0"/>
              <a:t>to compare</a:t>
            </a:r>
          </a:p>
          <a:p>
            <a:pPr algn="ctr"/>
            <a:r>
              <a:rPr lang="en-US" dirty="0"/>
              <a:t>faces, identify faces, search for similar faces, and more</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Identify &amp; Analyze Faces</a:t>
            </a:r>
            <a:endParaRPr lang="en-US" cap="small" dirty="0">
              <a:solidFill>
                <a:schemeClr val="accent4"/>
              </a:solidFill>
            </a:endParaRPr>
          </a:p>
        </p:txBody>
      </p:sp>
    </p:spTree>
    <p:extLst>
      <p:ext uri="{BB962C8B-B14F-4D97-AF65-F5344CB8AC3E}">
        <p14:creationId xmlns:p14="http://schemas.microsoft.com/office/powerpoint/2010/main" val="121658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4" name="TextBox 3"/>
          <p:cNvSpPr txBox="1"/>
          <p:nvPr/>
        </p:nvSpPr>
        <p:spPr>
          <a:xfrm>
            <a:off x="2628900" y="1393210"/>
            <a:ext cx="6934200" cy="800219"/>
          </a:xfrm>
          <a:prstGeom prst="rect">
            <a:avLst/>
          </a:prstGeom>
          <a:noFill/>
        </p:spPr>
        <p:txBody>
          <a:bodyPr wrap="square" rtlCol="0">
            <a:spAutoFit/>
          </a:bodyPr>
          <a:lstStyle/>
          <a:p>
            <a:pPr algn="ctr"/>
            <a:r>
              <a:rPr lang="en-US" dirty="0"/>
              <a:t>Use the Cognitive Services </a:t>
            </a:r>
            <a:r>
              <a:rPr lang="en-US" sz="2800" b="1" dirty="0">
                <a:solidFill>
                  <a:srgbClr val="5095D1"/>
                </a:solidFill>
              </a:rPr>
              <a:t>Text Analytics API</a:t>
            </a:r>
          </a:p>
          <a:p>
            <a:pPr algn="ctr"/>
            <a:r>
              <a:rPr lang="en-US" dirty="0"/>
              <a:t>to analyze sentiment in text files, Twitter feeds, and other sources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878232"/>
            <a:ext cx="2287552" cy="1301940"/>
          </a:xfrm>
          <a:prstGeom prst="rect">
            <a:avLst/>
          </a:prstGeom>
          <a:ln>
            <a:solidFill>
              <a:srgbClr val="5095D1"/>
            </a:solidFill>
          </a:ln>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13831" y="2878232"/>
            <a:ext cx="2287552" cy="1301940"/>
          </a:xfrm>
          <a:prstGeom prst="rect">
            <a:avLst/>
          </a:prstGeom>
          <a:ln>
            <a:solidFill>
              <a:srgbClr val="5095D1"/>
            </a:solidFill>
          </a:ln>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9462" y="2878232"/>
            <a:ext cx="2287552" cy="1301940"/>
          </a:xfrm>
          <a:prstGeom prst="rect">
            <a:avLst/>
          </a:prstGeom>
          <a:ln>
            <a:solidFill>
              <a:srgbClr val="5095D1"/>
            </a:solidFill>
          </a:ln>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66248" y="2878232"/>
            <a:ext cx="2287552" cy="1301939"/>
          </a:xfrm>
          <a:prstGeom prst="rect">
            <a:avLst/>
          </a:prstGeom>
          <a:ln>
            <a:solidFill>
              <a:srgbClr val="5095D1"/>
            </a:solidFill>
          </a:ln>
        </p:spPr>
      </p:pic>
      <p:sp>
        <p:nvSpPr>
          <p:cNvPr id="12" name="TextBox 11"/>
          <p:cNvSpPr txBox="1"/>
          <p:nvPr/>
        </p:nvSpPr>
        <p:spPr>
          <a:xfrm>
            <a:off x="9066248" y="2508900"/>
            <a:ext cx="2287552" cy="369332"/>
          </a:xfrm>
          <a:prstGeom prst="rect">
            <a:avLst/>
          </a:prstGeom>
          <a:noFill/>
        </p:spPr>
        <p:txBody>
          <a:bodyPr wrap="square" rtlCol="0">
            <a:spAutoFit/>
          </a:bodyPr>
          <a:lstStyle/>
          <a:p>
            <a:pPr algn="ctr"/>
            <a:r>
              <a:rPr lang="en-US" dirty="0">
                <a:solidFill>
                  <a:srgbClr val="5095D1"/>
                </a:solidFill>
              </a:rPr>
              <a:t>Language Detection</a:t>
            </a:r>
          </a:p>
        </p:txBody>
      </p:sp>
      <p:sp>
        <p:nvSpPr>
          <p:cNvPr id="13" name="TextBox 12"/>
          <p:cNvSpPr txBox="1"/>
          <p:nvPr/>
        </p:nvSpPr>
        <p:spPr>
          <a:xfrm>
            <a:off x="6389462" y="2508900"/>
            <a:ext cx="2287552" cy="369332"/>
          </a:xfrm>
          <a:prstGeom prst="rect">
            <a:avLst/>
          </a:prstGeom>
          <a:noFill/>
        </p:spPr>
        <p:txBody>
          <a:bodyPr wrap="square" rtlCol="0">
            <a:spAutoFit/>
          </a:bodyPr>
          <a:lstStyle/>
          <a:p>
            <a:pPr algn="ctr"/>
            <a:r>
              <a:rPr lang="en-US" dirty="0">
                <a:solidFill>
                  <a:srgbClr val="5095D1"/>
                </a:solidFill>
              </a:rPr>
              <a:t>Topic Detection</a:t>
            </a:r>
          </a:p>
        </p:txBody>
      </p:sp>
      <p:sp>
        <p:nvSpPr>
          <p:cNvPr id="14" name="TextBox 13"/>
          <p:cNvSpPr txBox="1"/>
          <p:nvPr/>
        </p:nvSpPr>
        <p:spPr>
          <a:xfrm>
            <a:off x="3514986" y="2503837"/>
            <a:ext cx="2485242" cy="369332"/>
          </a:xfrm>
          <a:prstGeom prst="rect">
            <a:avLst/>
          </a:prstGeom>
          <a:noFill/>
        </p:spPr>
        <p:txBody>
          <a:bodyPr wrap="square" rtlCol="0">
            <a:spAutoFit/>
          </a:bodyPr>
          <a:lstStyle/>
          <a:p>
            <a:pPr algn="ctr"/>
            <a:r>
              <a:rPr lang="en-US" dirty="0">
                <a:solidFill>
                  <a:srgbClr val="5095D1"/>
                </a:solidFill>
              </a:rPr>
              <a:t>Key Phrase Extraction</a:t>
            </a:r>
          </a:p>
        </p:txBody>
      </p:sp>
      <p:sp>
        <p:nvSpPr>
          <p:cNvPr id="15" name="TextBox 14"/>
          <p:cNvSpPr txBox="1"/>
          <p:nvPr/>
        </p:nvSpPr>
        <p:spPr>
          <a:xfrm>
            <a:off x="838200" y="2508900"/>
            <a:ext cx="2287552" cy="369332"/>
          </a:xfrm>
          <a:prstGeom prst="rect">
            <a:avLst/>
          </a:prstGeom>
          <a:noFill/>
        </p:spPr>
        <p:txBody>
          <a:bodyPr wrap="square" rtlCol="0">
            <a:spAutoFit/>
          </a:bodyPr>
          <a:lstStyle/>
          <a:p>
            <a:pPr algn="ctr"/>
            <a:r>
              <a:rPr lang="en-US" dirty="0">
                <a:solidFill>
                  <a:srgbClr val="5095D1"/>
                </a:solidFill>
              </a:rPr>
              <a:t>Sentiment Analysis</a:t>
            </a:r>
          </a:p>
        </p:txBody>
      </p:sp>
      <p:sp>
        <p:nvSpPr>
          <p:cNvPr id="16" name="Rectangle 15"/>
          <p:cNvSpPr/>
          <p:nvPr/>
        </p:nvSpPr>
        <p:spPr>
          <a:xfrm>
            <a:off x="0" y="48703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
        <p:nvSpPr>
          <p:cNvPr id="18"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Sentiment Analysis</a:t>
            </a:r>
            <a:endParaRPr lang="en-US" cap="small" dirty="0">
              <a:solidFill>
                <a:schemeClr val="accent4"/>
              </a:solidFill>
            </a:endParaRPr>
          </a:p>
        </p:txBody>
      </p:sp>
    </p:spTree>
    <p:extLst>
      <p:ext uri="{BB962C8B-B14F-4D97-AF65-F5344CB8AC3E}">
        <p14:creationId xmlns:p14="http://schemas.microsoft.com/office/powerpoint/2010/main" val="759394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4" name="TextBox 3"/>
          <p:cNvSpPr txBox="1"/>
          <p:nvPr/>
        </p:nvSpPr>
        <p:spPr>
          <a:xfrm>
            <a:off x="1150434" y="1606164"/>
            <a:ext cx="1146468" cy="523220"/>
          </a:xfrm>
          <a:prstGeom prst="rect">
            <a:avLst/>
          </a:prstGeom>
          <a:noFill/>
        </p:spPr>
        <p:txBody>
          <a:bodyPr wrap="none" rtlCol="0">
            <a:spAutoFit/>
          </a:bodyPr>
          <a:lstStyle/>
          <a:p>
            <a:r>
              <a:rPr lang="en-US" sz="2800" dirty="0"/>
              <a:t>Vision</a:t>
            </a:r>
          </a:p>
        </p:txBody>
      </p:sp>
      <p:sp>
        <p:nvSpPr>
          <p:cNvPr id="5" name="TextBox 4"/>
          <p:cNvSpPr txBox="1"/>
          <p:nvPr/>
        </p:nvSpPr>
        <p:spPr>
          <a:xfrm>
            <a:off x="1150434" y="2420204"/>
            <a:ext cx="1330814" cy="523220"/>
          </a:xfrm>
          <a:prstGeom prst="rect">
            <a:avLst/>
          </a:prstGeom>
          <a:noFill/>
        </p:spPr>
        <p:txBody>
          <a:bodyPr wrap="none" rtlCol="0">
            <a:spAutoFit/>
          </a:bodyPr>
          <a:lstStyle/>
          <a:p>
            <a:r>
              <a:rPr lang="en-US" sz="2800" dirty="0"/>
              <a:t>Speech</a:t>
            </a:r>
          </a:p>
        </p:txBody>
      </p:sp>
      <p:sp>
        <p:nvSpPr>
          <p:cNvPr id="6" name="TextBox 5"/>
          <p:cNvSpPr txBox="1"/>
          <p:nvPr/>
        </p:nvSpPr>
        <p:spPr>
          <a:xfrm>
            <a:off x="1150434" y="3234244"/>
            <a:ext cx="1736373" cy="523220"/>
          </a:xfrm>
          <a:prstGeom prst="rect">
            <a:avLst/>
          </a:prstGeom>
          <a:noFill/>
        </p:spPr>
        <p:txBody>
          <a:bodyPr wrap="none" rtlCol="0">
            <a:spAutoFit/>
          </a:bodyPr>
          <a:lstStyle/>
          <a:p>
            <a:r>
              <a:rPr lang="en-US" sz="2800" dirty="0"/>
              <a:t>Language</a:t>
            </a:r>
          </a:p>
        </p:txBody>
      </p:sp>
      <p:sp>
        <p:nvSpPr>
          <p:cNvPr id="7" name="TextBox 6"/>
          <p:cNvSpPr txBox="1"/>
          <p:nvPr/>
        </p:nvSpPr>
        <p:spPr>
          <a:xfrm>
            <a:off x="1150434" y="4048284"/>
            <a:ext cx="1951175" cy="523220"/>
          </a:xfrm>
          <a:prstGeom prst="rect">
            <a:avLst/>
          </a:prstGeom>
          <a:noFill/>
        </p:spPr>
        <p:txBody>
          <a:bodyPr wrap="none" rtlCol="0">
            <a:spAutoFit/>
          </a:bodyPr>
          <a:lstStyle/>
          <a:p>
            <a:r>
              <a:rPr lang="en-US" sz="2800" dirty="0"/>
              <a:t>Knowledge</a:t>
            </a:r>
          </a:p>
        </p:txBody>
      </p:sp>
      <p:sp>
        <p:nvSpPr>
          <p:cNvPr id="8" name="TextBox 7"/>
          <p:cNvSpPr txBox="1"/>
          <p:nvPr/>
        </p:nvSpPr>
        <p:spPr>
          <a:xfrm>
            <a:off x="1150434" y="4858025"/>
            <a:ext cx="1234697" cy="523220"/>
          </a:xfrm>
          <a:prstGeom prst="rect">
            <a:avLst/>
          </a:prstGeom>
          <a:noFill/>
        </p:spPr>
        <p:txBody>
          <a:bodyPr wrap="none" rtlCol="0">
            <a:spAutoFit/>
          </a:bodyPr>
          <a:lstStyle/>
          <a:p>
            <a:r>
              <a:rPr lang="en-US" sz="2800" dirty="0"/>
              <a:t>Search</a:t>
            </a:r>
          </a:p>
        </p:txBody>
      </p:sp>
      <p:sp>
        <p:nvSpPr>
          <p:cNvPr id="9" name="Rectangle 8"/>
          <p:cNvSpPr/>
          <p:nvPr/>
        </p:nvSpPr>
        <p:spPr>
          <a:xfrm>
            <a:off x="3357838" y="155677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Computer Vision</a:t>
            </a:r>
          </a:p>
        </p:txBody>
      </p:sp>
      <p:sp>
        <p:nvSpPr>
          <p:cNvPr id="19" name="Rectangle 18"/>
          <p:cNvSpPr/>
          <p:nvPr/>
        </p:nvSpPr>
        <p:spPr>
          <a:xfrm>
            <a:off x="3357838" y="236712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Bing Speech</a:t>
            </a:r>
          </a:p>
        </p:txBody>
      </p:sp>
      <p:sp>
        <p:nvSpPr>
          <p:cNvPr id="24" name="Rectangle 23"/>
          <p:cNvSpPr/>
          <p:nvPr/>
        </p:nvSpPr>
        <p:spPr>
          <a:xfrm>
            <a:off x="3357838" y="317686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Bing Spell Check</a:t>
            </a:r>
          </a:p>
        </p:txBody>
      </p:sp>
      <p:sp>
        <p:nvSpPr>
          <p:cNvPr id="29" name="Rectangle 28"/>
          <p:cNvSpPr/>
          <p:nvPr/>
        </p:nvSpPr>
        <p:spPr>
          <a:xfrm>
            <a:off x="3357838" y="399520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Academic Knowledge</a:t>
            </a:r>
          </a:p>
        </p:txBody>
      </p:sp>
      <p:sp>
        <p:nvSpPr>
          <p:cNvPr id="34" name="Rectangle 33"/>
          <p:cNvSpPr/>
          <p:nvPr/>
        </p:nvSpPr>
        <p:spPr>
          <a:xfrm>
            <a:off x="3357838" y="480494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Bing Auto-suggest</a:t>
            </a:r>
          </a:p>
        </p:txBody>
      </p:sp>
      <p:sp>
        <p:nvSpPr>
          <p:cNvPr id="39" name="Rectangle 38"/>
          <p:cNvSpPr/>
          <p:nvPr/>
        </p:nvSpPr>
        <p:spPr>
          <a:xfrm>
            <a:off x="4874403" y="155677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Emotion</a:t>
            </a:r>
          </a:p>
        </p:txBody>
      </p:sp>
      <p:sp>
        <p:nvSpPr>
          <p:cNvPr id="40" name="Rectangle 39"/>
          <p:cNvSpPr/>
          <p:nvPr/>
        </p:nvSpPr>
        <p:spPr>
          <a:xfrm>
            <a:off x="4874403" y="236712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Custom Recognition</a:t>
            </a:r>
          </a:p>
        </p:txBody>
      </p:sp>
      <p:sp>
        <p:nvSpPr>
          <p:cNvPr id="41" name="Rectangle 40"/>
          <p:cNvSpPr/>
          <p:nvPr/>
        </p:nvSpPr>
        <p:spPr>
          <a:xfrm>
            <a:off x="4874403" y="317686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Language Understanding</a:t>
            </a:r>
          </a:p>
        </p:txBody>
      </p:sp>
      <p:sp>
        <p:nvSpPr>
          <p:cNvPr id="42" name="Rectangle 41"/>
          <p:cNvSpPr/>
          <p:nvPr/>
        </p:nvSpPr>
        <p:spPr>
          <a:xfrm>
            <a:off x="4874403" y="399520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Entity Linking</a:t>
            </a:r>
          </a:p>
        </p:txBody>
      </p:sp>
      <p:sp>
        <p:nvSpPr>
          <p:cNvPr id="43" name="Rectangle 42"/>
          <p:cNvSpPr/>
          <p:nvPr/>
        </p:nvSpPr>
        <p:spPr>
          <a:xfrm>
            <a:off x="4874403" y="480494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Bing Image Search</a:t>
            </a:r>
          </a:p>
        </p:txBody>
      </p:sp>
      <p:sp>
        <p:nvSpPr>
          <p:cNvPr id="44" name="Rectangle 43"/>
          <p:cNvSpPr/>
          <p:nvPr/>
        </p:nvSpPr>
        <p:spPr>
          <a:xfrm>
            <a:off x="6390968" y="155677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Face</a:t>
            </a:r>
          </a:p>
        </p:txBody>
      </p:sp>
      <p:sp>
        <p:nvSpPr>
          <p:cNvPr id="45" name="Rectangle 44"/>
          <p:cNvSpPr/>
          <p:nvPr/>
        </p:nvSpPr>
        <p:spPr>
          <a:xfrm>
            <a:off x="6390968" y="236712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Speaker Recognition</a:t>
            </a:r>
          </a:p>
        </p:txBody>
      </p:sp>
      <p:sp>
        <p:nvSpPr>
          <p:cNvPr id="46" name="Rectangle 45"/>
          <p:cNvSpPr/>
          <p:nvPr/>
        </p:nvSpPr>
        <p:spPr>
          <a:xfrm>
            <a:off x="6390968" y="317686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Linguistic Analysis</a:t>
            </a:r>
          </a:p>
        </p:txBody>
      </p:sp>
      <p:sp>
        <p:nvSpPr>
          <p:cNvPr id="47" name="Rectangle 46"/>
          <p:cNvSpPr/>
          <p:nvPr/>
        </p:nvSpPr>
        <p:spPr>
          <a:xfrm>
            <a:off x="6390968" y="399520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Knowledge Exploration</a:t>
            </a:r>
          </a:p>
        </p:txBody>
      </p:sp>
      <p:sp>
        <p:nvSpPr>
          <p:cNvPr id="48" name="Rectangle 47"/>
          <p:cNvSpPr/>
          <p:nvPr/>
        </p:nvSpPr>
        <p:spPr>
          <a:xfrm>
            <a:off x="6390968" y="480494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Bing News Search</a:t>
            </a:r>
          </a:p>
        </p:txBody>
      </p:sp>
      <p:sp>
        <p:nvSpPr>
          <p:cNvPr id="49" name="Rectangle 48"/>
          <p:cNvSpPr/>
          <p:nvPr/>
        </p:nvSpPr>
        <p:spPr>
          <a:xfrm>
            <a:off x="7907533" y="155677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Video</a:t>
            </a:r>
          </a:p>
        </p:txBody>
      </p:sp>
      <p:sp>
        <p:nvSpPr>
          <p:cNvPr id="51" name="Rectangle 50"/>
          <p:cNvSpPr/>
          <p:nvPr/>
        </p:nvSpPr>
        <p:spPr>
          <a:xfrm>
            <a:off x="7907533" y="317686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Text Analytics</a:t>
            </a:r>
          </a:p>
        </p:txBody>
      </p:sp>
      <p:sp>
        <p:nvSpPr>
          <p:cNvPr id="52" name="Rectangle 51"/>
          <p:cNvSpPr/>
          <p:nvPr/>
        </p:nvSpPr>
        <p:spPr>
          <a:xfrm>
            <a:off x="7907533" y="3995204"/>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Recom-mendations</a:t>
            </a:r>
            <a:endParaRPr lang="en-US" dirty="0">
              <a:solidFill>
                <a:schemeClr val="bg1"/>
              </a:solidFill>
            </a:endParaRPr>
          </a:p>
        </p:txBody>
      </p:sp>
      <p:sp>
        <p:nvSpPr>
          <p:cNvPr id="53" name="Rectangle 52"/>
          <p:cNvSpPr/>
          <p:nvPr/>
        </p:nvSpPr>
        <p:spPr>
          <a:xfrm>
            <a:off x="7907533" y="480494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Bing Video Search</a:t>
            </a:r>
          </a:p>
        </p:txBody>
      </p:sp>
      <p:sp>
        <p:nvSpPr>
          <p:cNvPr id="56" name="Rectangle 55"/>
          <p:cNvSpPr/>
          <p:nvPr/>
        </p:nvSpPr>
        <p:spPr>
          <a:xfrm>
            <a:off x="9424098" y="317686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Web Language Model</a:t>
            </a:r>
          </a:p>
        </p:txBody>
      </p:sp>
      <p:sp>
        <p:nvSpPr>
          <p:cNvPr id="58" name="Rectangle 57"/>
          <p:cNvSpPr/>
          <p:nvPr/>
        </p:nvSpPr>
        <p:spPr>
          <a:xfrm>
            <a:off x="9424098" y="4804945"/>
            <a:ext cx="1392581" cy="62937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Bing Web Search</a:t>
            </a:r>
          </a:p>
        </p:txBody>
      </p:sp>
      <p:sp>
        <p:nvSpPr>
          <p:cNvPr id="30"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Cognitive Services API Set</a:t>
            </a:r>
            <a:endParaRPr lang="en-US" cap="small" dirty="0">
              <a:solidFill>
                <a:schemeClr val="accent4"/>
              </a:solidFill>
            </a:endParaRPr>
          </a:p>
        </p:txBody>
      </p:sp>
    </p:spTree>
    <p:extLst>
      <p:ext uri="{BB962C8B-B14F-4D97-AF65-F5344CB8AC3E}">
        <p14:creationId xmlns:p14="http://schemas.microsoft.com/office/powerpoint/2010/main" val="214707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Demo: Computer Vision API</a:t>
            </a:r>
            <a:endParaRPr lang="en-US" cap="small" dirty="0">
              <a:solidFill>
                <a:schemeClr val="accent4"/>
              </a:solidFill>
            </a:endParaRPr>
          </a:p>
        </p:txBody>
      </p:sp>
      <p:sp>
        <p:nvSpPr>
          <p:cNvPr id="9" name="TextBox 8"/>
          <p:cNvSpPr txBox="1"/>
          <p:nvPr/>
        </p:nvSpPr>
        <p:spPr>
          <a:xfrm>
            <a:off x="571501" y="5401561"/>
            <a:ext cx="10717134" cy="461665"/>
          </a:xfrm>
          <a:prstGeom prst="rect">
            <a:avLst/>
          </a:prstGeom>
          <a:noFill/>
        </p:spPr>
        <p:txBody>
          <a:bodyPr wrap="square" rtlCol="0">
            <a:spAutoFit/>
          </a:bodyPr>
          <a:lstStyle/>
          <a:p>
            <a:pPr algn="ctr"/>
            <a:r>
              <a:rPr lang="en-US" sz="2400" dirty="0">
                <a:hlinkClick r:id="rId3"/>
              </a:rPr>
              <a:t>https://www.microsoft.com/cognitive-services/en-us/computer-vision-api</a:t>
            </a:r>
            <a:r>
              <a:rPr lang="en-US" sz="2400" dirty="0"/>
              <a:t>  </a:t>
            </a:r>
          </a:p>
        </p:txBody>
      </p:sp>
    </p:spTree>
    <p:extLst>
      <p:ext uri="{BB962C8B-B14F-4D97-AF65-F5344CB8AC3E}">
        <p14:creationId xmlns:p14="http://schemas.microsoft.com/office/powerpoint/2010/main" val="3461229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istorical Cost of Computer Memory and Storage"/>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359348" y="1083919"/>
            <a:ext cx="7677553" cy="495537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Content Placeholder 9"/>
          <p:cNvSpPr>
            <a:spLocks noGrp="1"/>
          </p:cNvSpPr>
          <p:nvPr>
            <p:ph idx="1"/>
          </p:nvPr>
        </p:nvSpPr>
        <p:spPr>
          <a:xfrm>
            <a:off x="473886" y="1355740"/>
            <a:ext cx="3662177" cy="3939274"/>
          </a:xfrm>
        </p:spPr>
        <p:txBody>
          <a:bodyPr>
            <a:normAutofit fontScale="92500" lnSpcReduction="20000"/>
          </a:bodyPr>
          <a:lstStyle/>
          <a:p>
            <a:pPr>
              <a:buFont typeface="Wingdings" charset="2"/>
              <a:buChar char="§"/>
            </a:pPr>
            <a:r>
              <a:rPr lang="en-US" dirty="0"/>
              <a:t>Moore’s Law: </a:t>
            </a:r>
            <a:r>
              <a:rPr lang="en-US" strike="sngStrike" dirty="0" err="1"/>
              <a:t>transisters</a:t>
            </a:r>
            <a:r>
              <a:rPr lang="en-US" dirty="0"/>
              <a:t> {computing power} will double every 18 months</a:t>
            </a:r>
          </a:p>
          <a:p>
            <a:pPr>
              <a:buFont typeface="Wingdings" charset="2"/>
              <a:buChar char="§"/>
            </a:pPr>
            <a:endParaRPr lang="en-US" dirty="0"/>
          </a:p>
          <a:p>
            <a:pPr>
              <a:buFont typeface="Wingdings" charset="2"/>
              <a:buChar char="§"/>
            </a:pPr>
            <a:r>
              <a:rPr lang="en-US" dirty="0"/>
              <a:t>Data growth: </a:t>
            </a:r>
            <a:r>
              <a:rPr lang="en-US" dirty="0">
                <a:hlinkClick r:id="rId4"/>
              </a:rPr>
              <a:t>Doubling</a:t>
            </a:r>
            <a:r>
              <a:rPr lang="en-US" dirty="0"/>
              <a:t> every 12 months</a:t>
            </a:r>
          </a:p>
          <a:p>
            <a:pPr marL="0" indent="0">
              <a:buNone/>
            </a:pPr>
            <a:endParaRPr lang="en-US" dirty="0"/>
          </a:p>
          <a:p>
            <a:pPr>
              <a:buFont typeface="Wingdings" charset="2"/>
              <a:buChar char="§"/>
            </a:pPr>
            <a:r>
              <a:rPr lang="en-US" dirty="0"/>
              <a:t>IBM: “IoT devices will double data every 12 hours”</a:t>
            </a:r>
          </a:p>
        </p:txBody>
      </p:sp>
      <p:sp>
        <p:nvSpPr>
          <p:cNvPr id="3" name="Title 2"/>
          <p:cNvSpPr>
            <a:spLocks noGrp="1"/>
          </p:cNvSpPr>
          <p:nvPr>
            <p:ph type="title"/>
          </p:nvPr>
        </p:nvSpPr>
        <p:spPr/>
        <p:txBody>
          <a:bodyPr/>
          <a:lstStyle/>
          <a:p>
            <a:r>
              <a:rPr lang="en-US" dirty="0"/>
              <a:t> </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Computing Power versus Data Growth</a:t>
            </a:r>
            <a:endParaRPr lang="en-US" cap="small" dirty="0">
              <a:solidFill>
                <a:schemeClr val="accent4"/>
              </a:solidFill>
            </a:endParaRPr>
          </a:p>
        </p:txBody>
      </p:sp>
    </p:spTree>
    <p:extLst>
      <p:ext uri="{BB962C8B-B14F-4D97-AF65-F5344CB8AC3E}">
        <p14:creationId xmlns:p14="http://schemas.microsoft.com/office/powerpoint/2010/main" val="2893631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3965896" y="991103"/>
            <a:ext cx="4104414" cy="5140677"/>
          </a:xfrm>
          <a:prstGeom prst="rect">
            <a:avLst/>
          </a:prstGeom>
        </p:spPr>
      </p:pic>
      <p:pic>
        <p:nvPicPr>
          <p:cNvPr id="6" name="Picture 5"/>
          <p:cNvPicPr>
            <a:picLocks noChangeAspect="1"/>
          </p:cNvPicPr>
          <p:nvPr/>
        </p:nvPicPr>
        <p:blipFill>
          <a:blip r:embed="rId4"/>
          <a:stretch>
            <a:fillRect/>
          </a:stretch>
        </p:blipFill>
        <p:spPr>
          <a:xfrm>
            <a:off x="7984198" y="2900407"/>
            <a:ext cx="1506983" cy="1506983"/>
          </a:xfrm>
          <a:prstGeom prst="rect">
            <a:avLst/>
          </a:prstGeom>
        </p:spPr>
      </p:pic>
      <p:pic>
        <p:nvPicPr>
          <p:cNvPr id="7" name="Picture 6"/>
          <p:cNvPicPr>
            <a:picLocks noChangeAspect="1"/>
          </p:cNvPicPr>
          <p:nvPr/>
        </p:nvPicPr>
        <p:blipFill>
          <a:blip r:embed="rId5"/>
          <a:stretch>
            <a:fillRect/>
          </a:stretch>
        </p:blipFill>
        <p:spPr>
          <a:xfrm>
            <a:off x="5683889" y="1509233"/>
            <a:ext cx="977164" cy="977164"/>
          </a:xfrm>
          <a:prstGeom prst="rect">
            <a:avLst/>
          </a:prstGeom>
        </p:spPr>
      </p:pic>
      <p:pic>
        <p:nvPicPr>
          <p:cNvPr id="8" name="Picture 7"/>
          <p:cNvPicPr>
            <a:picLocks noChangeAspect="1"/>
          </p:cNvPicPr>
          <p:nvPr/>
        </p:nvPicPr>
        <p:blipFill>
          <a:blip r:embed="rId6"/>
          <a:stretch>
            <a:fillRect/>
          </a:stretch>
        </p:blipFill>
        <p:spPr>
          <a:xfrm>
            <a:off x="349995" y="2361867"/>
            <a:ext cx="2142821" cy="2142821"/>
          </a:xfrm>
          <a:prstGeom prst="rect">
            <a:avLst/>
          </a:prstGeom>
        </p:spPr>
      </p:pic>
      <p:grpSp>
        <p:nvGrpSpPr>
          <p:cNvPr id="44" name="Group 43"/>
          <p:cNvGrpSpPr/>
          <p:nvPr/>
        </p:nvGrpSpPr>
        <p:grpSpPr>
          <a:xfrm>
            <a:off x="326273" y="4696859"/>
            <a:ext cx="2646220" cy="374796"/>
            <a:chOff x="401125" y="5382879"/>
            <a:chExt cx="2646595" cy="374849"/>
          </a:xfrm>
        </p:grpSpPr>
        <p:grpSp>
          <p:nvGrpSpPr>
            <p:cNvPr id="11" name="Group 10"/>
            <p:cNvGrpSpPr/>
            <p:nvPr/>
          </p:nvGrpSpPr>
          <p:grpSpPr>
            <a:xfrm>
              <a:off x="401125" y="5382879"/>
              <a:ext cx="397072" cy="349602"/>
              <a:chOff x="1224951" y="5676177"/>
              <a:chExt cx="397072" cy="349602"/>
            </a:xfrm>
          </p:grpSpPr>
          <p:sp>
            <p:nvSpPr>
              <p:cNvPr id="9" name="Oval 8"/>
              <p:cNvSpPr/>
              <p:nvPr/>
            </p:nvSpPr>
            <p:spPr>
              <a:xfrm>
                <a:off x="1224951" y="5693433"/>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p:cNvSpPr txBox="1"/>
              <p:nvPr/>
            </p:nvSpPr>
            <p:spPr>
              <a:xfrm>
                <a:off x="1254872" y="5676177"/>
                <a:ext cx="332388" cy="343492"/>
              </a:xfrm>
              <a:prstGeom prst="rect">
                <a:avLst/>
              </a:prstGeom>
              <a:noFill/>
            </p:spPr>
            <p:txBody>
              <a:bodyPr wrap="square" rtlCol="0">
                <a:spAutoFit/>
              </a:bodyPr>
              <a:lstStyle/>
              <a:p>
                <a:r>
                  <a:rPr lang="en-US" sz="1600" b="1" dirty="0">
                    <a:solidFill>
                      <a:schemeClr val="bg1"/>
                    </a:solidFill>
                  </a:rPr>
                  <a:t>1</a:t>
                </a:r>
              </a:p>
            </p:txBody>
          </p:sp>
        </p:grpSp>
        <p:sp>
          <p:nvSpPr>
            <p:cNvPr id="12" name="TextBox 11"/>
            <p:cNvSpPr txBox="1"/>
            <p:nvPr/>
          </p:nvSpPr>
          <p:spPr>
            <a:xfrm flipH="1">
              <a:off x="793355" y="5382882"/>
              <a:ext cx="2254365" cy="374846"/>
            </a:xfrm>
            <a:prstGeom prst="rect">
              <a:avLst/>
            </a:prstGeom>
            <a:noFill/>
          </p:spPr>
          <p:txBody>
            <a:bodyPr wrap="square" rtlCol="0">
              <a:spAutoFit/>
            </a:bodyPr>
            <a:lstStyle/>
            <a:p>
              <a:r>
                <a:rPr lang="en-US" dirty="0"/>
                <a:t>Person enters room</a:t>
              </a:r>
            </a:p>
          </p:txBody>
        </p:sp>
      </p:grpSp>
      <p:grpSp>
        <p:nvGrpSpPr>
          <p:cNvPr id="43" name="Group 42"/>
          <p:cNvGrpSpPr/>
          <p:nvPr/>
        </p:nvGrpSpPr>
        <p:grpSpPr>
          <a:xfrm>
            <a:off x="3151812" y="4705753"/>
            <a:ext cx="2646220" cy="374796"/>
            <a:chOff x="3439950" y="5507501"/>
            <a:chExt cx="2646595" cy="374849"/>
          </a:xfrm>
        </p:grpSpPr>
        <p:grpSp>
          <p:nvGrpSpPr>
            <p:cNvPr id="13" name="Group 12"/>
            <p:cNvGrpSpPr/>
            <p:nvPr/>
          </p:nvGrpSpPr>
          <p:grpSpPr>
            <a:xfrm>
              <a:off x="3439950" y="5507501"/>
              <a:ext cx="397072" cy="349602"/>
              <a:chOff x="1224951" y="5676177"/>
              <a:chExt cx="397072" cy="349602"/>
            </a:xfrm>
          </p:grpSpPr>
          <p:sp>
            <p:nvSpPr>
              <p:cNvPr id="14" name="Oval 13"/>
              <p:cNvSpPr/>
              <p:nvPr/>
            </p:nvSpPr>
            <p:spPr>
              <a:xfrm>
                <a:off x="1224951" y="5693433"/>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TextBox 14"/>
              <p:cNvSpPr txBox="1"/>
              <p:nvPr/>
            </p:nvSpPr>
            <p:spPr>
              <a:xfrm>
                <a:off x="1254872" y="5676177"/>
                <a:ext cx="332388" cy="343492"/>
              </a:xfrm>
              <a:prstGeom prst="rect">
                <a:avLst/>
              </a:prstGeom>
              <a:noFill/>
            </p:spPr>
            <p:txBody>
              <a:bodyPr wrap="square" rtlCol="0">
                <a:spAutoFit/>
              </a:bodyPr>
              <a:lstStyle/>
              <a:p>
                <a:r>
                  <a:rPr lang="en-US" sz="1600" b="1" dirty="0">
                    <a:solidFill>
                      <a:schemeClr val="bg1"/>
                    </a:solidFill>
                  </a:rPr>
                  <a:t>2</a:t>
                </a:r>
              </a:p>
            </p:txBody>
          </p:sp>
        </p:grpSp>
        <p:sp>
          <p:nvSpPr>
            <p:cNvPr id="16" name="TextBox 15"/>
            <p:cNvSpPr txBox="1"/>
            <p:nvPr/>
          </p:nvSpPr>
          <p:spPr>
            <a:xfrm flipH="1">
              <a:off x="3832180" y="5507504"/>
              <a:ext cx="2254365" cy="374846"/>
            </a:xfrm>
            <a:prstGeom prst="rect">
              <a:avLst/>
            </a:prstGeom>
            <a:noFill/>
          </p:spPr>
          <p:txBody>
            <a:bodyPr wrap="square" rtlCol="0">
              <a:spAutoFit/>
            </a:bodyPr>
            <a:lstStyle/>
            <a:p>
              <a:r>
                <a:rPr lang="en-US" dirty="0"/>
                <a:t>Motion is detected</a:t>
              </a:r>
            </a:p>
          </p:txBody>
        </p:sp>
      </p:grpSp>
      <p:grpSp>
        <p:nvGrpSpPr>
          <p:cNvPr id="40" name="Group 39"/>
          <p:cNvGrpSpPr/>
          <p:nvPr/>
        </p:nvGrpSpPr>
        <p:grpSpPr>
          <a:xfrm>
            <a:off x="8064260" y="4336472"/>
            <a:ext cx="2350266" cy="369332"/>
            <a:chOff x="8353095" y="5138169"/>
            <a:chExt cx="2350600" cy="369385"/>
          </a:xfrm>
        </p:grpSpPr>
        <p:sp>
          <p:nvSpPr>
            <p:cNvPr id="18" name="Oval 17"/>
            <p:cNvSpPr/>
            <p:nvPr/>
          </p:nvSpPr>
          <p:spPr>
            <a:xfrm>
              <a:off x="8353095" y="5155422"/>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p:cNvSpPr txBox="1"/>
            <p:nvPr/>
          </p:nvSpPr>
          <p:spPr>
            <a:xfrm>
              <a:off x="8383016" y="5155419"/>
              <a:ext cx="332388" cy="343492"/>
            </a:xfrm>
            <a:prstGeom prst="rect">
              <a:avLst/>
            </a:prstGeom>
            <a:noFill/>
          </p:spPr>
          <p:txBody>
            <a:bodyPr wrap="square" rtlCol="0">
              <a:spAutoFit/>
            </a:bodyPr>
            <a:lstStyle/>
            <a:p>
              <a:r>
                <a:rPr lang="en-US" sz="1600" b="1" dirty="0">
                  <a:solidFill>
                    <a:schemeClr val="bg1"/>
                  </a:solidFill>
                </a:rPr>
                <a:t>3</a:t>
              </a:r>
            </a:p>
          </p:txBody>
        </p:sp>
        <p:sp>
          <p:nvSpPr>
            <p:cNvPr id="20" name="TextBox 19"/>
            <p:cNvSpPr txBox="1"/>
            <p:nvPr/>
          </p:nvSpPr>
          <p:spPr>
            <a:xfrm flipH="1">
              <a:off x="8745325" y="5138169"/>
              <a:ext cx="1958370" cy="369385"/>
            </a:xfrm>
            <a:prstGeom prst="rect">
              <a:avLst/>
            </a:prstGeom>
            <a:noFill/>
          </p:spPr>
          <p:txBody>
            <a:bodyPr wrap="square" rtlCol="0">
              <a:spAutoFit/>
            </a:bodyPr>
            <a:lstStyle/>
            <a:p>
              <a:r>
                <a:rPr lang="en-US" dirty="0"/>
                <a:t>Alarm is sounded</a:t>
              </a:r>
            </a:p>
          </p:txBody>
        </p:sp>
      </p:grpSp>
      <p:grpSp>
        <p:nvGrpSpPr>
          <p:cNvPr id="38" name="Group 37"/>
          <p:cNvGrpSpPr/>
          <p:nvPr/>
        </p:nvGrpSpPr>
        <p:grpSpPr>
          <a:xfrm>
            <a:off x="6417338" y="1134438"/>
            <a:ext cx="2056098" cy="374796"/>
            <a:chOff x="5414084" y="1587170"/>
            <a:chExt cx="2056390" cy="374849"/>
          </a:xfrm>
        </p:grpSpPr>
        <p:sp>
          <p:nvSpPr>
            <p:cNvPr id="22" name="Oval 21"/>
            <p:cNvSpPr/>
            <p:nvPr/>
          </p:nvSpPr>
          <p:spPr>
            <a:xfrm>
              <a:off x="5414084" y="1604426"/>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TextBox 22"/>
            <p:cNvSpPr txBox="1"/>
            <p:nvPr/>
          </p:nvSpPr>
          <p:spPr>
            <a:xfrm>
              <a:off x="5444005" y="1587170"/>
              <a:ext cx="332388" cy="343492"/>
            </a:xfrm>
            <a:prstGeom prst="rect">
              <a:avLst/>
            </a:prstGeom>
            <a:noFill/>
          </p:spPr>
          <p:txBody>
            <a:bodyPr wrap="square" rtlCol="0">
              <a:spAutoFit/>
            </a:bodyPr>
            <a:lstStyle/>
            <a:p>
              <a:r>
                <a:rPr lang="en-US" sz="1600" b="1" dirty="0">
                  <a:solidFill>
                    <a:schemeClr val="bg1"/>
                  </a:solidFill>
                </a:rPr>
                <a:t>4</a:t>
              </a:r>
            </a:p>
          </p:txBody>
        </p:sp>
        <p:sp>
          <p:nvSpPr>
            <p:cNvPr id="24" name="TextBox 23"/>
            <p:cNvSpPr txBox="1"/>
            <p:nvPr/>
          </p:nvSpPr>
          <p:spPr>
            <a:xfrm flipH="1">
              <a:off x="5806313" y="1587173"/>
              <a:ext cx="1664161" cy="374846"/>
            </a:xfrm>
            <a:prstGeom prst="rect">
              <a:avLst/>
            </a:prstGeom>
            <a:noFill/>
          </p:spPr>
          <p:txBody>
            <a:bodyPr wrap="square" rtlCol="0">
              <a:spAutoFit/>
            </a:bodyPr>
            <a:lstStyle/>
            <a:p>
              <a:r>
                <a:rPr lang="en-US" dirty="0"/>
                <a:t>Photo is taken</a:t>
              </a:r>
            </a:p>
          </p:txBody>
        </p:sp>
      </p:grpSp>
      <p:pic>
        <p:nvPicPr>
          <p:cNvPr id="25" name="Picture 24"/>
          <p:cNvPicPr>
            <a:picLocks noChangeAspect="1"/>
          </p:cNvPicPr>
          <p:nvPr/>
        </p:nvPicPr>
        <p:blipFill>
          <a:blip r:embed="rId7"/>
          <a:stretch>
            <a:fillRect/>
          </a:stretch>
        </p:blipFill>
        <p:spPr>
          <a:xfrm>
            <a:off x="10290733" y="1734506"/>
            <a:ext cx="1454492" cy="750075"/>
          </a:xfrm>
          <a:prstGeom prst="rect">
            <a:avLst/>
          </a:prstGeom>
        </p:spPr>
      </p:pic>
      <p:grpSp>
        <p:nvGrpSpPr>
          <p:cNvPr id="39" name="Group 38"/>
          <p:cNvGrpSpPr/>
          <p:nvPr/>
        </p:nvGrpSpPr>
        <p:grpSpPr>
          <a:xfrm>
            <a:off x="9099005" y="2545463"/>
            <a:ext cx="2646220" cy="374796"/>
            <a:chOff x="9387987" y="2801448"/>
            <a:chExt cx="2646595" cy="374849"/>
          </a:xfrm>
        </p:grpSpPr>
        <p:sp>
          <p:nvSpPr>
            <p:cNvPr id="28" name="Oval 27"/>
            <p:cNvSpPr/>
            <p:nvPr/>
          </p:nvSpPr>
          <p:spPr>
            <a:xfrm>
              <a:off x="9387987" y="2801451"/>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p:cNvSpPr txBox="1"/>
            <p:nvPr/>
          </p:nvSpPr>
          <p:spPr>
            <a:xfrm>
              <a:off x="9417908" y="2801448"/>
              <a:ext cx="332388" cy="343492"/>
            </a:xfrm>
            <a:prstGeom prst="rect">
              <a:avLst/>
            </a:prstGeom>
            <a:noFill/>
          </p:spPr>
          <p:txBody>
            <a:bodyPr wrap="square" rtlCol="0">
              <a:spAutoFit/>
            </a:bodyPr>
            <a:lstStyle/>
            <a:p>
              <a:r>
                <a:rPr lang="en-US" sz="1600" b="1" dirty="0">
                  <a:solidFill>
                    <a:schemeClr val="bg1"/>
                  </a:solidFill>
                </a:rPr>
                <a:t>5</a:t>
              </a:r>
            </a:p>
          </p:txBody>
        </p:sp>
        <p:sp>
          <p:nvSpPr>
            <p:cNvPr id="30" name="TextBox 29"/>
            <p:cNvSpPr txBox="1"/>
            <p:nvPr/>
          </p:nvSpPr>
          <p:spPr>
            <a:xfrm flipH="1">
              <a:off x="9780217" y="2801451"/>
              <a:ext cx="2254365" cy="374846"/>
            </a:xfrm>
            <a:prstGeom prst="rect">
              <a:avLst/>
            </a:prstGeom>
            <a:noFill/>
          </p:spPr>
          <p:txBody>
            <a:bodyPr wrap="square" rtlCol="0">
              <a:spAutoFit/>
            </a:bodyPr>
            <a:lstStyle/>
            <a:p>
              <a:r>
                <a:rPr lang="en-US" dirty="0"/>
                <a:t>Face is analyzed</a:t>
              </a:r>
            </a:p>
          </p:txBody>
        </p:sp>
      </p:grpSp>
      <p:grpSp>
        <p:nvGrpSpPr>
          <p:cNvPr id="42" name="Group 41"/>
          <p:cNvGrpSpPr/>
          <p:nvPr/>
        </p:nvGrpSpPr>
        <p:grpSpPr>
          <a:xfrm>
            <a:off x="5775713" y="5682922"/>
            <a:ext cx="5778111" cy="369332"/>
            <a:chOff x="6064224" y="6484806"/>
            <a:chExt cx="5778931" cy="369384"/>
          </a:xfrm>
        </p:grpSpPr>
        <p:sp>
          <p:nvSpPr>
            <p:cNvPr id="32" name="Oval 31"/>
            <p:cNvSpPr/>
            <p:nvPr/>
          </p:nvSpPr>
          <p:spPr>
            <a:xfrm>
              <a:off x="6068809" y="6502059"/>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TextBox 32"/>
            <p:cNvSpPr txBox="1"/>
            <p:nvPr/>
          </p:nvSpPr>
          <p:spPr>
            <a:xfrm>
              <a:off x="6064224" y="6502056"/>
              <a:ext cx="543610" cy="343492"/>
            </a:xfrm>
            <a:prstGeom prst="rect">
              <a:avLst/>
            </a:prstGeom>
            <a:noFill/>
          </p:spPr>
          <p:txBody>
            <a:bodyPr wrap="square" rtlCol="0">
              <a:spAutoFit/>
            </a:bodyPr>
            <a:lstStyle/>
            <a:p>
              <a:r>
                <a:rPr lang="en-US" sz="1600" b="1" dirty="0">
                  <a:solidFill>
                    <a:schemeClr val="bg1"/>
                  </a:solidFill>
                </a:rPr>
                <a:t>6b</a:t>
              </a:r>
            </a:p>
          </p:txBody>
        </p:sp>
        <p:sp>
          <p:nvSpPr>
            <p:cNvPr id="34" name="TextBox 33"/>
            <p:cNvSpPr txBox="1"/>
            <p:nvPr/>
          </p:nvSpPr>
          <p:spPr>
            <a:xfrm flipH="1">
              <a:off x="6461038" y="6484806"/>
              <a:ext cx="5382117" cy="369384"/>
            </a:xfrm>
            <a:prstGeom prst="rect">
              <a:avLst/>
            </a:prstGeom>
            <a:noFill/>
          </p:spPr>
          <p:txBody>
            <a:bodyPr wrap="square" rtlCol="0">
              <a:spAutoFit/>
            </a:bodyPr>
            <a:lstStyle/>
            <a:p>
              <a:r>
                <a:rPr lang="en-US" dirty="0"/>
                <a:t>Image of unrecognized person is sent to mobile app</a:t>
              </a:r>
            </a:p>
          </p:txBody>
        </p:sp>
      </p:grpSp>
      <p:grpSp>
        <p:nvGrpSpPr>
          <p:cNvPr id="41" name="Group 40"/>
          <p:cNvGrpSpPr/>
          <p:nvPr/>
        </p:nvGrpSpPr>
        <p:grpSpPr>
          <a:xfrm>
            <a:off x="8094177" y="5175081"/>
            <a:ext cx="3842944" cy="369332"/>
            <a:chOff x="8348511" y="5547815"/>
            <a:chExt cx="3843489" cy="369385"/>
          </a:xfrm>
        </p:grpSpPr>
        <p:sp>
          <p:nvSpPr>
            <p:cNvPr id="35" name="Oval 34"/>
            <p:cNvSpPr/>
            <p:nvPr/>
          </p:nvSpPr>
          <p:spPr>
            <a:xfrm>
              <a:off x="8353096" y="5565068"/>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extBox 35"/>
            <p:cNvSpPr txBox="1"/>
            <p:nvPr/>
          </p:nvSpPr>
          <p:spPr>
            <a:xfrm>
              <a:off x="8348511" y="5565065"/>
              <a:ext cx="543610" cy="343492"/>
            </a:xfrm>
            <a:prstGeom prst="rect">
              <a:avLst/>
            </a:prstGeom>
            <a:noFill/>
          </p:spPr>
          <p:txBody>
            <a:bodyPr wrap="square" rtlCol="0">
              <a:spAutoFit/>
            </a:bodyPr>
            <a:lstStyle/>
            <a:p>
              <a:r>
                <a:rPr lang="en-US" sz="1600" b="1" dirty="0">
                  <a:solidFill>
                    <a:schemeClr val="bg1"/>
                  </a:solidFill>
                </a:rPr>
                <a:t>6a</a:t>
              </a:r>
            </a:p>
          </p:txBody>
        </p:sp>
        <p:sp>
          <p:nvSpPr>
            <p:cNvPr id="37" name="TextBox 36"/>
            <p:cNvSpPr txBox="1"/>
            <p:nvPr/>
          </p:nvSpPr>
          <p:spPr>
            <a:xfrm flipH="1">
              <a:off x="8745325" y="5547815"/>
              <a:ext cx="3446675" cy="369385"/>
            </a:xfrm>
            <a:prstGeom prst="rect">
              <a:avLst/>
            </a:prstGeom>
            <a:noFill/>
          </p:spPr>
          <p:txBody>
            <a:bodyPr wrap="square" rtlCol="0">
              <a:spAutoFit/>
            </a:bodyPr>
            <a:lstStyle/>
            <a:p>
              <a:r>
                <a:rPr lang="en-US" dirty="0"/>
                <a:t>Recognized person is welcomed</a:t>
              </a:r>
            </a:p>
          </p:txBody>
        </p:sp>
      </p:grpSp>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93432" y="2511450"/>
            <a:ext cx="1148366" cy="717728"/>
          </a:xfrm>
          <a:prstGeom prst="rect">
            <a:avLst/>
          </a:prstGeom>
        </p:spPr>
      </p:pic>
      <p:pic>
        <p:nvPicPr>
          <p:cNvPr id="17" name="Picture 16"/>
          <p:cNvPicPr>
            <a:picLocks noChangeAspect="1"/>
          </p:cNvPicPr>
          <p:nvPr/>
        </p:nvPicPr>
        <p:blipFill>
          <a:blip r:embed="rId9"/>
          <a:stretch>
            <a:fillRect/>
          </a:stretch>
        </p:blipFill>
        <p:spPr>
          <a:xfrm>
            <a:off x="9525285" y="3356181"/>
            <a:ext cx="2535141" cy="827801"/>
          </a:xfrm>
          <a:prstGeom prst="rect">
            <a:avLst/>
          </a:prstGeom>
        </p:spPr>
      </p:pic>
      <p:sp>
        <p:nvSpPr>
          <p:cNvPr id="3" name="Title 2"/>
          <p:cNvSpPr>
            <a:spLocks noGrp="1"/>
          </p:cNvSpPr>
          <p:nvPr>
            <p:ph type="title"/>
          </p:nvPr>
        </p:nvSpPr>
        <p:spPr/>
        <p:txBody>
          <a:bodyPr/>
          <a:lstStyle/>
          <a:p>
            <a:r>
              <a:rPr lang="en-US" dirty="0"/>
              <a:t> </a:t>
            </a:r>
          </a:p>
        </p:txBody>
      </p:sp>
      <p:sp>
        <p:nvSpPr>
          <p:cNvPr id="45"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build something fun</a:t>
            </a:r>
            <a:endParaRPr lang="en-US" cap="small" dirty="0">
              <a:solidFill>
                <a:schemeClr val="accent4"/>
              </a:solidFill>
            </a:endParaRPr>
          </a:p>
        </p:txBody>
      </p:sp>
      <p:sp>
        <p:nvSpPr>
          <p:cNvPr id="21" name="Rectangle 20"/>
          <p:cNvSpPr/>
          <p:nvPr/>
        </p:nvSpPr>
        <p:spPr>
          <a:xfrm>
            <a:off x="217642" y="1265780"/>
            <a:ext cx="5228611" cy="461665"/>
          </a:xfrm>
          <a:prstGeom prst="rect">
            <a:avLst/>
          </a:prstGeom>
        </p:spPr>
        <p:txBody>
          <a:bodyPr wrap="none">
            <a:spAutoFit/>
          </a:bodyPr>
          <a:lstStyle/>
          <a:p>
            <a:r>
              <a:rPr lang="en-US" sz="2400" i="1" dirty="0">
                <a:solidFill>
                  <a:schemeClr val="bg1">
                    <a:lumMod val="50000"/>
                  </a:schemeClr>
                </a:solidFill>
              </a:rPr>
              <a:t>“Welcome your friends; know your foes.”</a:t>
            </a:r>
          </a:p>
        </p:txBody>
      </p:sp>
      <p:sp>
        <p:nvSpPr>
          <p:cNvPr id="46" name="Title 3"/>
          <p:cNvSpPr txBox="1">
            <a:spLocks/>
          </p:cNvSpPr>
          <p:nvPr/>
        </p:nvSpPr>
        <p:spPr>
          <a:xfrm>
            <a:off x="447279" y="4562275"/>
            <a:ext cx="4482075" cy="2852333"/>
          </a:xfrm>
          <a:prstGeom prst="rect">
            <a:avLst/>
          </a:prstGeom>
        </p:spPr>
        <p:txBody>
          <a:bodyPr vert="horz" lIns="89642" tIns="44821" rIns="89642" bIns="44821" rtlCol="0" anchor="ctr">
            <a:noAutofit/>
          </a:bodyPr>
          <a:lstStyle>
            <a:lvl1pPr algn="l" defTabSz="932597" rtl="0" eaLnBrk="1" latinLnBrk="0" hangingPunct="1">
              <a:lnSpc>
                <a:spcPct val="90000"/>
              </a:lnSpc>
              <a:spcBef>
                <a:spcPct val="0"/>
              </a:spcBef>
              <a:buNone/>
              <a:defRPr sz="2800" kern="1200">
                <a:solidFill>
                  <a:schemeClr val="tx1"/>
                </a:solidFill>
                <a:latin typeface="Segoe UI" panose="020B0502040204020203" pitchFamily="34" charset="0"/>
                <a:ea typeface="+mj-ea"/>
                <a:cs typeface="Segoe UI" panose="020B0502040204020203" pitchFamily="34" charset="0"/>
              </a:defRPr>
            </a:lvl1pPr>
          </a:lstStyle>
          <a:p>
            <a:pPr algn="ctr"/>
            <a:r>
              <a:rPr lang="en-US" sz="2745" dirty="0">
                <a:hlinkClick r:id="rId10"/>
              </a:rPr>
              <a:t>Full tutorial on hackster.IO</a:t>
            </a:r>
            <a:br>
              <a:rPr lang="en-US" sz="2745" dirty="0"/>
            </a:br>
            <a:endParaRPr lang="en-US" sz="2745" i="1" dirty="0"/>
          </a:p>
        </p:txBody>
      </p:sp>
    </p:spTree>
    <p:extLst>
      <p:ext uri="{BB962C8B-B14F-4D97-AF65-F5344CB8AC3E}">
        <p14:creationId xmlns:p14="http://schemas.microsoft.com/office/powerpoint/2010/main" val="375115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0583" y="2422224"/>
            <a:ext cx="5807847" cy="610801"/>
          </a:xfrm>
        </p:spPr>
        <p:txBody>
          <a:bodyPr/>
          <a:lstStyle/>
          <a:p>
            <a:r>
              <a:rPr lang="en-US" b="1" cap="small" dirty="0">
                <a:solidFill>
                  <a:schemeClr val="accent4"/>
                </a:solidFill>
              </a:rPr>
              <a:t>Microsoft </a:t>
            </a:r>
            <a:br>
              <a:rPr lang="en-US" b="1" cap="small" dirty="0">
                <a:solidFill>
                  <a:schemeClr val="accent4"/>
                </a:solidFill>
              </a:rPr>
            </a:br>
            <a:r>
              <a:rPr lang="en-US" b="1" cap="small" dirty="0">
                <a:solidFill>
                  <a:schemeClr val="accent4"/>
                </a:solidFill>
              </a:rPr>
              <a:t>Cognitive Toolkit</a:t>
            </a:r>
          </a:p>
          <a:p>
            <a:endParaRPr lang="en-US" b="1" cap="small" dirty="0">
              <a:solidFill>
                <a:schemeClr val="accent4"/>
              </a:solidFill>
            </a:endParaRPr>
          </a:p>
        </p:txBody>
      </p:sp>
    </p:spTree>
    <p:extLst>
      <p:ext uri="{BB962C8B-B14F-4D97-AF65-F5344CB8AC3E}">
        <p14:creationId xmlns:p14="http://schemas.microsoft.com/office/powerpoint/2010/main" val="1964976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ImageNet: Microsoft 2015 </a:t>
            </a:r>
            <a:r>
              <a:rPr lang="en-US" b="1" cap="small" dirty="0" err="1">
                <a:solidFill>
                  <a:schemeClr val="accent4"/>
                </a:solidFill>
              </a:rPr>
              <a:t>ResNet</a:t>
            </a:r>
            <a:endParaRPr lang="en-US" cap="small" dirty="0">
              <a:solidFill>
                <a:schemeClr val="accent4"/>
              </a:solidFill>
            </a:endParaRPr>
          </a:p>
        </p:txBody>
      </p:sp>
      <p:graphicFrame>
        <p:nvGraphicFramePr>
          <p:cNvPr id="11" name="Chart 10"/>
          <p:cNvGraphicFramePr/>
          <p:nvPr>
            <p:extLst>
              <p:ext uri="{D42A27DB-BD31-4B8C-83A1-F6EECF244321}">
                <p14:modId xmlns:p14="http://schemas.microsoft.com/office/powerpoint/2010/main" val="2138798820"/>
              </p:ext>
            </p:extLst>
          </p:nvPr>
        </p:nvGraphicFramePr>
        <p:xfrm>
          <a:off x="326273" y="1986955"/>
          <a:ext cx="6723346" cy="3299420"/>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p:cNvPicPr>
            <a:picLocks noChangeAspect="1"/>
          </p:cNvPicPr>
          <p:nvPr/>
        </p:nvPicPr>
        <p:blipFill>
          <a:blip r:embed="rId4"/>
          <a:stretch>
            <a:fillRect/>
          </a:stretch>
        </p:blipFill>
        <p:spPr>
          <a:xfrm>
            <a:off x="7320476" y="1171575"/>
            <a:ext cx="4668244" cy="45434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0887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Cognitive toolkit (CNTK)</a:t>
            </a:r>
            <a:endParaRPr lang="en-US" cap="small" dirty="0">
              <a:solidFill>
                <a:schemeClr val="accent4"/>
              </a:solidFill>
            </a:endParaRPr>
          </a:p>
        </p:txBody>
      </p:sp>
      <p:sp>
        <p:nvSpPr>
          <p:cNvPr id="8" name="Content Placeholder 2"/>
          <p:cNvSpPr txBox="1">
            <a:spLocks/>
          </p:cNvSpPr>
          <p:nvPr/>
        </p:nvSpPr>
        <p:spPr>
          <a:xfrm>
            <a:off x="2819400" y="1283004"/>
            <a:ext cx="7915276" cy="4596686"/>
          </a:xfr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
            </a:pPr>
            <a:endParaRPr lang="en-US" dirty="0"/>
          </a:p>
          <a:p>
            <a:pPr>
              <a:buFont typeface="Wingdings" panose="05000000000000000000" pitchFamily="2" charset="2"/>
              <a:buChar char="§"/>
            </a:pPr>
            <a:r>
              <a:rPr lang="en-US" dirty="0"/>
              <a:t>Speed &amp; scalability </a:t>
            </a:r>
            <a:r>
              <a:rPr lang="en-US" dirty="0">
                <a:solidFill>
                  <a:srgbClr val="0070C0"/>
                </a:solidFill>
              </a:rPr>
              <a:t>{while maintaining accuracy}</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Commercial-grade AI </a:t>
            </a:r>
            <a:r>
              <a:rPr lang="en-US" dirty="0">
                <a:solidFill>
                  <a:srgbClr val="0070C0"/>
                </a:solidFill>
              </a:rPr>
              <a:t>{used in Cortana &amp; Bing}</a:t>
            </a:r>
          </a:p>
          <a:p>
            <a:pPr marL="0" lvl="0" indent="0">
              <a:lnSpc>
                <a:spcPct val="100000"/>
              </a:lnSpc>
              <a:spcBef>
                <a:spcPts val="0"/>
              </a:spcBef>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Familiar </a:t>
            </a:r>
            <a:r>
              <a:rPr lang="en-US" dirty="0">
                <a:solidFill>
                  <a:srgbClr val="0070C0"/>
                </a:solidFill>
              </a:rPr>
              <a:t>{use Python on Linux or Windows}</a:t>
            </a:r>
          </a:p>
          <a:p>
            <a:pPr lvl="1">
              <a:buFont typeface="Wingdings" panose="05000000000000000000" pitchFamily="2" charset="2"/>
              <a:buChar char="§"/>
            </a:pPr>
            <a:r>
              <a:rPr lang="en-US" sz="1600" i="1" dirty="0">
                <a:solidFill>
                  <a:schemeClr val="accent6">
                    <a:lumMod val="50000"/>
                  </a:schemeClr>
                </a:solidFill>
              </a:rPr>
              <a:t>C#, R, Spark, Docker, and other open source coming soon</a:t>
            </a:r>
          </a:p>
          <a:p>
            <a:pPr lvl="1">
              <a:buFont typeface="Wingdings" panose="05000000000000000000" pitchFamily="2" charset="2"/>
              <a:buChar char="§"/>
            </a:pPr>
            <a:r>
              <a:rPr lang="en-US" sz="1600" i="1" dirty="0">
                <a:solidFill>
                  <a:schemeClr val="accent6">
                    <a:lumMod val="50000"/>
                  </a:schemeClr>
                </a:solidFill>
              </a:rPr>
              <a:t>iOS / Android runtime later in 2017…</a:t>
            </a:r>
          </a:p>
        </p:txBody>
      </p:sp>
      <p:pic>
        <p:nvPicPr>
          <p:cNvPr id="1030" name="Picture 6" descr="Compatibility"/>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8100" y="4579612"/>
            <a:ext cx="2857500" cy="9283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mercial-Grade Quality"/>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8100" y="2724695"/>
            <a:ext cx="2857500" cy="12293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peed &amp; Scalability"/>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8100" y="1430488"/>
            <a:ext cx="2857500" cy="12694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478672" y="963299"/>
            <a:ext cx="10923497" cy="44050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588"/>
              </a:spcAft>
              <a:buClrTx/>
              <a:buSzTx/>
              <a:buFont typeface="Arial"/>
              <a:buNone/>
              <a:tabLst/>
              <a:defRPr/>
            </a:pPr>
            <a:r>
              <a:rPr lang="en-US" sz="2400" b="1" dirty="0">
                <a:latin typeface="Segoe UI Light" panose="020B0502040204020203" pitchFamily="34" charset="0"/>
                <a:cs typeface="Segoe UI Light" panose="020B0502040204020203" pitchFamily="34" charset="0"/>
              </a:rPr>
              <a:t>Microsoft’s fully o</a:t>
            </a:r>
            <a:r>
              <a:rPr kumimoji="0" lang="en-US" sz="2400" b="1"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pen source, deep-learning toolkit</a:t>
            </a:r>
            <a:endParaRPr kumimoji="0" lang="en-US" sz="240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055784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Highly scalable, Production ready</a:t>
            </a:r>
            <a:endParaRPr lang="en-US" cap="small" dirty="0">
              <a:solidFill>
                <a:schemeClr val="accent4"/>
              </a:solidFill>
            </a:endParaRPr>
          </a:p>
        </p:txBody>
      </p:sp>
      <p:pic>
        <p:nvPicPr>
          <p:cNvPr id="4" name="Picture 3"/>
          <p:cNvPicPr>
            <a:picLocks noChangeAspect="1"/>
          </p:cNvPicPr>
          <p:nvPr/>
        </p:nvPicPr>
        <p:blipFill>
          <a:blip r:embed="rId3"/>
          <a:stretch>
            <a:fillRect/>
          </a:stretch>
        </p:blipFill>
        <p:spPr>
          <a:xfrm>
            <a:off x="1179880" y="3302159"/>
            <a:ext cx="6302996" cy="275137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50193" y="990600"/>
            <a:ext cx="3754496" cy="4932686"/>
          </a:xfrm>
          <a:prstGeom prst="rect">
            <a:avLst/>
          </a:prstGeom>
        </p:spPr>
      </p:pic>
      <p:pic>
        <p:nvPicPr>
          <p:cNvPr id="5" name="Picture 4"/>
          <p:cNvPicPr>
            <a:picLocks noChangeAspect="1"/>
          </p:cNvPicPr>
          <p:nvPr/>
        </p:nvPicPr>
        <p:blipFill>
          <a:blip r:embed="rId5"/>
          <a:stretch>
            <a:fillRect/>
          </a:stretch>
        </p:blipFill>
        <p:spPr>
          <a:xfrm>
            <a:off x="996640" y="1066800"/>
            <a:ext cx="6486236" cy="2019300"/>
          </a:xfrm>
          <a:prstGeom prst="rect">
            <a:avLst/>
          </a:prstGeom>
        </p:spPr>
      </p:pic>
    </p:spTree>
    <p:extLst>
      <p:ext uri="{BB962C8B-B14F-4D97-AF65-F5344CB8AC3E}">
        <p14:creationId xmlns:p14="http://schemas.microsoft.com/office/powerpoint/2010/main" val="2897004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2" y="72104"/>
            <a:ext cx="10779877"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Performance: Variable-Length Sequences</a:t>
            </a:r>
            <a:endParaRPr lang="en-US" cap="small" dirty="0">
              <a:solidFill>
                <a:schemeClr val="accent4"/>
              </a:solidFill>
            </a:endParaRPr>
          </a:p>
        </p:txBody>
      </p:sp>
      <p:sp>
        <p:nvSpPr>
          <p:cNvPr id="145" name="Rectangle 144"/>
          <p:cNvSpPr/>
          <p:nvPr/>
        </p:nvSpPr>
        <p:spPr>
          <a:xfrm>
            <a:off x="4928898" y="2924927"/>
            <a:ext cx="6458998" cy="49369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5" name="Content Placeholder 1"/>
          <p:cNvSpPr txBox="1">
            <a:spLocks/>
          </p:cNvSpPr>
          <p:nvPr/>
        </p:nvSpPr>
        <p:spPr>
          <a:xfrm>
            <a:off x="838199" y="974263"/>
            <a:ext cx="11077576" cy="37601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Segoe Pro"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Segoe Pro"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Segoe Pro"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Segoe Pro"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Segoe Pro"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ctr" latinLnBrk="0" hangingPunct="1">
              <a:lnSpc>
                <a:spcPct val="90000"/>
              </a:lnSpc>
              <a:spcBef>
                <a:spcPts val="1000"/>
              </a:spcBef>
              <a:spcAft>
                <a:spcPts val="0"/>
              </a:spcAft>
              <a:buClrTx/>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minibatches containing sequences of different lengths </a:t>
            </a:r>
            <a:br>
              <a:rPr kumimoji="0" lang="en-US" sz="2400" b="0" i="0" u="none" strike="noStrike" kern="1200" cap="none" spc="0" normalizeH="0" baseline="0" noProof="0" dirty="0">
                <a:ln>
                  <a:noFill/>
                </a:ln>
                <a:solidFill>
                  <a:srgbClr val="000000"/>
                </a:solidFill>
                <a:effectLst/>
                <a:uLnTx/>
                <a:uFillTx/>
                <a:latin typeface="+mn-lt"/>
                <a:ea typeface="+mn-ea"/>
                <a:cs typeface="+mn-cs"/>
              </a:rPr>
            </a:br>
            <a:r>
              <a:rPr kumimoji="0" lang="en-US" sz="2400" b="0" i="0" u="none" strike="noStrike" kern="1200" cap="none" spc="0" normalizeH="0" baseline="0" noProof="0" dirty="0">
                <a:ln>
                  <a:noFill/>
                </a:ln>
                <a:solidFill>
                  <a:srgbClr val="000000"/>
                </a:solidFill>
                <a:effectLst/>
                <a:uLnTx/>
                <a:uFillTx/>
                <a:latin typeface="+mn-lt"/>
                <a:ea typeface="+mn-ea"/>
                <a:cs typeface="+mn-cs"/>
              </a:rPr>
              <a:t>are automatically packed </a:t>
            </a:r>
            <a:r>
              <a:rPr kumimoji="0" lang="en-US" sz="2400" b="0" i="1" u="none" strike="noStrike" kern="1200" cap="none" spc="0" normalizeH="0" baseline="0" noProof="0" dirty="0">
                <a:ln>
                  <a:noFill/>
                </a:ln>
                <a:solidFill>
                  <a:srgbClr val="000000"/>
                </a:solidFill>
                <a:effectLst/>
                <a:uLnTx/>
                <a:uFillTx/>
                <a:latin typeface="+mn-lt"/>
                <a:ea typeface="+mn-ea"/>
                <a:cs typeface="+mn-cs"/>
              </a:rPr>
              <a:t>and padded</a:t>
            </a:r>
          </a:p>
          <a:p>
            <a:pPr marL="228600" marR="0" lvl="0" indent="-228600" algn="l" defTabSz="914400" rtl="0" eaLnBrk="1" fontAlgn="ctr" latinLnBrk="0" hangingPunct="1">
              <a:lnSpc>
                <a:spcPct val="90000"/>
              </a:lnSpc>
              <a:spcBef>
                <a:spcPts val="1000"/>
              </a:spcBef>
              <a:spcAft>
                <a:spcPts val="0"/>
              </a:spcAft>
              <a:buClrTx/>
              <a:buSzTx/>
              <a:buFont typeface="Arial"/>
              <a:buChar char="•"/>
              <a:tabLst/>
              <a:defRPr/>
            </a:pPr>
            <a:endParaRPr kumimoji="0" lang="en-US" sz="2400" b="0" i="1" u="none" strike="noStrike" kern="1200" cap="none" spc="0" normalizeH="0" baseline="0" noProof="0" dirty="0">
              <a:ln>
                <a:noFill/>
              </a:ln>
              <a:solidFill>
                <a:srgbClr val="000000"/>
              </a:solidFill>
              <a:effectLst/>
              <a:uLnTx/>
              <a:uFillTx/>
              <a:latin typeface="+mn-lt"/>
              <a:ea typeface="+mn-ea"/>
              <a:cs typeface="+mn-cs"/>
            </a:endParaRPr>
          </a:p>
          <a:p>
            <a:pPr marL="228600" marR="0" lvl="0" indent="-228600" algn="l" defTabSz="914400" rtl="0" eaLnBrk="1" fontAlgn="ctr" latinLnBrk="0" hangingPunct="1">
              <a:lnSpc>
                <a:spcPct val="90000"/>
              </a:lnSpc>
              <a:spcBef>
                <a:spcPts val="1000"/>
              </a:spcBef>
              <a:spcAft>
                <a:spcPts val="0"/>
              </a:spcAft>
              <a:buClrTx/>
              <a:buSzTx/>
              <a:buFont typeface="Arial"/>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28600" marR="0" lvl="0" indent="-228600" algn="l" defTabSz="914400" rtl="0" eaLnBrk="1" fontAlgn="ctr" latinLnBrk="0" hangingPunct="1">
              <a:lnSpc>
                <a:spcPct val="90000"/>
              </a:lnSpc>
              <a:spcBef>
                <a:spcPts val="1000"/>
              </a:spcBef>
              <a:spcAft>
                <a:spcPts val="0"/>
              </a:spcAft>
              <a:buClrTx/>
              <a:buSzTx/>
              <a:buFont typeface="Arial"/>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28600" marR="0" lvl="0" indent="-228600" algn="l" defTabSz="914400" rtl="0" eaLnBrk="1" fontAlgn="ctr" latinLnBrk="0" hangingPunct="1">
              <a:lnSpc>
                <a:spcPct val="90000"/>
              </a:lnSpc>
              <a:spcBef>
                <a:spcPts val="1000"/>
              </a:spcBef>
              <a:spcAft>
                <a:spcPts val="0"/>
              </a:spcAft>
              <a:buClrTx/>
              <a:buSzTx/>
              <a:buFont typeface="Arial"/>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28600" marR="0" lvl="0" indent="-228600" algn="l" defTabSz="914400" rtl="0" eaLnBrk="1" fontAlgn="ctr" latinLnBrk="0" hangingPunct="1">
              <a:lnSpc>
                <a:spcPct val="90000"/>
              </a:lnSpc>
              <a:spcBef>
                <a:spcPts val="1000"/>
              </a:spcBef>
              <a:spcAft>
                <a:spcPts val="0"/>
              </a:spcAft>
              <a:buClrTx/>
              <a:buSzTx/>
              <a:buFont typeface="Arial"/>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28600" marR="0" lvl="0" indent="-228600" algn="l" defTabSz="914400" rtl="0" eaLnBrk="1" fontAlgn="ctr" latinLnBrk="0" hangingPunct="1">
              <a:lnSpc>
                <a:spcPct val="90000"/>
              </a:lnSpc>
              <a:spcBef>
                <a:spcPts val="1000"/>
              </a:spcBef>
              <a:spcAft>
                <a:spcPts val="0"/>
              </a:spcAft>
              <a:buClrTx/>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speed-up is automatic:</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216" name="Rectangle 215"/>
          <p:cNvSpPr/>
          <p:nvPr/>
        </p:nvSpPr>
        <p:spPr>
          <a:xfrm>
            <a:off x="3092336" y="2049789"/>
            <a:ext cx="6248398" cy="1935418"/>
          </a:xfrm>
          <a:prstGeom prst="rect">
            <a:avLst/>
          </a:prstGeom>
          <a:solidFill>
            <a:srgbClr val="117A0E">
              <a:lumMod val="20000"/>
              <a:lumOff val="80000"/>
            </a:srgbClr>
          </a:solidFill>
          <a:ln w="12700" cap="flat" cmpd="sng" algn="ctr">
            <a:solidFill>
              <a:srgbClr val="117A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cxnSp>
        <p:nvCxnSpPr>
          <p:cNvPr id="217" name="Straight Arrow Connector 216"/>
          <p:cNvCxnSpPr/>
          <p:nvPr/>
        </p:nvCxnSpPr>
        <p:spPr>
          <a:xfrm>
            <a:off x="2942706" y="2049789"/>
            <a:ext cx="0" cy="1895302"/>
          </a:xfrm>
          <a:prstGeom prst="straightConnector1">
            <a:avLst/>
          </a:prstGeom>
          <a:noFill/>
          <a:ln w="6350" cap="flat" cmpd="sng" algn="ctr">
            <a:solidFill>
              <a:srgbClr val="117A0E"/>
            </a:solidFill>
            <a:prstDash val="solid"/>
            <a:miter lim="800000"/>
            <a:tailEnd type="triangle"/>
          </a:ln>
          <a:effectLst/>
        </p:spPr>
      </p:cxnSp>
      <p:cxnSp>
        <p:nvCxnSpPr>
          <p:cNvPr id="218" name="Straight Arrow Connector 217"/>
          <p:cNvCxnSpPr/>
          <p:nvPr/>
        </p:nvCxnSpPr>
        <p:spPr>
          <a:xfrm>
            <a:off x="3092336" y="1891847"/>
            <a:ext cx="6217920" cy="0"/>
          </a:xfrm>
          <a:prstGeom prst="straightConnector1">
            <a:avLst/>
          </a:prstGeom>
          <a:noFill/>
          <a:ln w="6350" cap="flat" cmpd="sng" algn="ctr">
            <a:solidFill>
              <a:srgbClr val="117A0E"/>
            </a:solidFill>
            <a:prstDash val="solid"/>
            <a:miter lim="800000"/>
            <a:tailEnd type="triangle"/>
          </a:ln>
          <a:effectLst/>
        </p:spPr>
      </p:cxnSp>
      <p:sp>
        <p:nvSpPr>
          <p:cNvPr id="219" name="TextBox 218"/>
          <p:cNvSpPr txBox="1"/>
          <p:nvPr/>
        </p:nvSpPr>
        <p:spPr>
          <a:xfrm rot="16200000">
            <a:off x="1854540" y="2760336"/>
            <a:ext cx="1755609" cy="338554"/>
          </a:xfrm>
          <a:prstGeom prst="rect">
            <a:avLst/>
          </a:prstGeom>
          <a:noFill/>
        </p:spPr>
        <p:txBody>
          <a:bodyPr wrap="none" rtlCol="0">
            <a:spAutoFit/>
          </a:bodyPr>
          <a:lstStyle/>
          <a:p>
            <a:r>
              <a:rPr lang="en-US" sz="1600" dirty="0">
                <a:solidFill>
                  <a:srgbClr val="000000"/>
                </a:solidFill>
              </a:rPr>
              <a:t>parallel sequences</a:t>
            </a:r>
          </a:p>
        </p:txBody>
      </p:sp>
      <p:sp>
        <p:nvSpPr>
          <p:cNvPr id="220" name="TextBox 219"/>
          <p:cNvSpPr txBox="1"/>
          <p:nvPr/>
        </p:nvSpPr>
        <p:spPr>
          <a:xfrm>
            <a:off x="3918067" y="1574327"/>
            <a:ext cx="5392190" cy="338554"/>
          </a:xfrm>
          <a:prstGeom prst="rect">
            <a:avLst/>
          </a:prstGeom>
          <a:noFill/>
        </p:spPr>
        <p:txBody>
          <a:bodyPr wrap="square" rtlCol="0">
            <a:spAutoFit/>
          </a:bodyPr>
          <a:lstStyle/>
          <a:p>
            <a:pPr algn="r"/>
            <a:r>
              <a:rPr lang="en-US" sz="1600" dirty="0">
                <a:solidFill>
                  <a:srgbClr val="000000"/>
                </a:solidFill>
              </a:rPr>
              <a:t>time steps computed in parallel</a:t>
            </a:r>
          </a:p>
        </p:txBody>
      </p:sp>
      <p:sp>
        <p:nvSpPr>
          <p:cNvPr id="221" name="Rectangle 220"/>
          <p:cNvSpPr/>
          <p:nvPr/>
        </p:nvSpPr>
        <p:spPr>
          <a:xfrm>
            <a:off x="9191669" y="3493005"/>
            <a:ext cx="144088" cy="493220"/>
          </a:xfrm>
          <a:prstGeom prst="rect">
            <a:avLst/>
          </a:prstGeom>
          <a:pattFill prst="dkUpDiag">
            <a:fgClr>
              <a:srgbClr val="117A0E"/>
            </a:fgClr>
            <a:bgClr>
              <a:srgbClr val="FFFFFF"/>
            </a:bgClr>
          </a:pattFill>
          <a:ln w="12700" cap="flat" cmpd="sng" algn="ctr">
            <a:solidFill>
              <a:srgbClr val="117A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cxnSp>
        <p:nvCxnSpPr>
          <p:cNvPr id="222" name="Straight Connector 221"/>
          <p:cNvCxnSpPr/>
          <p:nvPr/>
        </p:nvCxnSpPr>
        <p:spPr>
          <a:xfrm>
            <a:off x="30923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23" name="Straight Connector 222"/>
          <p:cNvCxnSpPr/>
          <p:nvPr/>
        </p:nvCxnSpPr>
        <p:spPr>
          <a:xfrm>
            <a:off x="32447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24" name="Straight Connector 223"/>
          <p:cNvCxnSpPr/>
          <p:nvPr/>
        </p:nvCxnSpPr>
        <p:spPr>
          <a:xfrm>
            <a:off x="33971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25" name="Straight Connector 224"/>
          <p:cNvCxnSpPr/>
          <p:nvPr/>
        </p:nvCxnSpPr>
        <p:spPr>
          <a:xfrm>
            <a:off x="35495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26" name="Straight Connector 225"/>
          <p:cNvCxnSpPr/>
          <p:nvPr/>
        </p:nvCxnSpPr>
        <p:spPr>
          <a:xfrm>
            <a:off x="37019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27" name="Straight Connector 226"/>
          <p:cNvCxnSpPr/>
          <p:nvPr/>
        </p:nvCxnSpPr>
        <p:spPr>
          <a:xfrm>
            <a:off x="38543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28" name="Straight Connector 227"/>
          <p:cNvCxnSpPr/>
          <p:nvPr/>
        </p:nvCxnSpPr>
        <p:spPr>
          <a:xfrm>
            <a:off x="40067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29" name="Straight Connector 228"/>
          <p:cNvCxnSpPr/>
          <p:nvPr/>
        </p:nvCxnSpPr>
        <p:spPr>
          <a:xfrm>
            <a:off x="41591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0" name="Straight Connector 229"/>
          <p:cNvCxnSpPr/>
          <p:nvPr/>
        </p:nvCxnSpPr>
        <p:spPr>
          <a:xfrm>
            <a:off x="43115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1" name="Straight Connector 230"/>
          <p:cNvCxnSpPr/>
          <p:nvPr/>
        </p:nvCxnSpPr>
        <p:spPr>
          <a:xfrm>
            <a:off x="44639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2" name="Straight Connector 231"/>
          <p:cNvCxnSpPr/>
          <p:nvPr/>
        </p:nvCxnSpPr>
        <p:spPr>
          <a:xfrm>
            <a:off x="46163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3" name="Straight Connector 232"/>
          <p:cNvCxnSpPr/>
          <p:nvPr/>
        </p:nvCxnSpPr>
        <p:spPr>
          <a:xfrm>
            <a:off x="47687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4" name="Straight Connector 233"/>
          <p:cNvCxnSpPr/>
          <p:nvPr/>
        </p:nvCxnSpPr>
        <p:spPr>
          <a:xfrm>
            <a:off x="49211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5" name="Straight Connector 234"/>
          <p:cNvCxnSpPr/>
          <p:nvPr/>
        </p:nvCxnSpPr>
        <p:spPr>
          <a:xfrm>
            <a:off x="50735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6" name="Straight Connector 235"/>
          <p:cNvCxnSpPr/>
          <p:nvPr/>
        </p:nvCxnSpPr>
        <p:spPr>
          <a:xfrm>
            <a:off x="52259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7" name="Straight Connector 236"/>
          <p:cNvCxnSpPr/>
          <p:nvPr/>
        </p:nvCxnSpPr>
        <p:spPr>
          <a:xfrm>
            <a:off x="53783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8" name="Straight Connector 237"/>
          <p:cNvCxnSpPr/>
          <p:nvPr/>
        </p:nvCxnSpPr>
        <p:spPr>
          <a:xfrm>
            <a:off x="55307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39" name="Straight Connector 238"/>
          <p:cNvCxnSpPr/>
          <p:nvPr/>
        </p:nvCxnSpPr>
        <p:spPr>
          <a:xfrm>
            <a:off x="56831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0" name="Straight Connector 239"/>
          <p:cNvCxnSpPr/>
          <p:nvPr/>
        </p:nvCxnSpPr>
        <p:spPr>
          <a:xfrm>
            <a:off x="58355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1" name="Straight Connector 240"/>
          <p:cNvCxnSpPr/>
          <p:nvPr/>
        </p:nvCxnSpPr>
        <p:spPr>
          <a:xfrm>
            <a:off x="59879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2" name="Straight Connector 241"/>
          <p:cNvCxnSpPr/>
          <p:nvPr/>
        </p:nvCxnSpPr>
        <p:spPr>
          <a:xfrm>
            <a:off x="61403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3" name="Straight Connector 242"/>
          <p:cNvCxnSpPr/>
          <p:nvPr/>
        </p:nvCxnSpPr>
        <p:spPr>
          <a:xfrm>
            <a:off x="62927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4" name="Straight Connector 243"/>
          <p:cNvCxnSpPr/>
          <p:nvPr/>
        </p:nvCxnSpPr>
        <p:spPr>
          <a:xfrm>
            <a:off x="64451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5" name="Straight Connector 244"/>
          <p:cNvCxnSpPr/>
          <p:nvPr/>
        </p:nvCxnSpPr>
        <p:spPr>
          <a:xfrm>
            <a:off x="65975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6" name="Straight Connector 245"/>
          <p:cNvCxnSpPr/>
          <p:nvPr/>
        </p:nvCxnSpPr>
        <p:spPr>
          <a:xfrm>
            <a:off x="67499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7" name="Straight Connector 246"/>
          <p:cNvCxnSpPr/>
          <p:nvPr/>
        </p:nvCxnSpPr>
        <p:spPr>
          <a:xfrm>
            <a:off x="69023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8" name="Straight Connector 247"/>
          <p:cNvCxnSpPr/>
          <p:nvPr/>
        </p:nvCxnSpPr>
        <p:spPr>
          <a:xfrm>
            <a:off x="70547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49" name="Straight Connector 248"/>
          <p:cNvCxnSpPr/>
          <p:nvPr/>
        </p:nvCxnSpPr>
        <p:spPr>
          <a:xfrm>
            <a:off x="72071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0" name="Straight Connector 249"/>
          <p:cNvCxnSpPr/>
          <p:nvPr/>
        </p:nvCxnSpPr>
        <p:spPr>
          <a:xfrm>
            <a:off x="73595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1" name="Straight Connector 250"/>
          <p:cNvCxnSpPr/>
          <p:nvPr/>
        </p:nvCxnSpPr>
        <p:spPr>
          <a:xfrm>
            <a:off x="75119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2" name="Straight Connector 251"/>
          <p:cNvCxnSpPr/>
          <p:nvPr/>
        </p:nvCxnSpPr>
        <p:spPr>
          <a:xfrm>
            <a:off x="76643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3" name="Straight Connector 252"/>
          <p:cNvCxnSpPr/>
          <p:nvPr/>
        </p:nvCxnSpPr>
        <p:spPr>
          <a:xfrm>
            <a:off x="78167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4" name="Straight Connector 253"/>
          <p:cNvCxnSpPr/>
          <p:nvPr/>
        </p:nvCxnSpPr>
        <p:spPr>
          <a:xfrm>
            <a:off x="79691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5" name="Straight Connector 254"/>
          <p:cNvCxnSpPr/>
          <p:nvPr/>
        </p:nvCxnSpPr>
        <p:spPr>
          <a:xfrm>
            <a:off x="81215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6" name="Straight Connector 255"/>
          <p:cNvCxnSpPr/>
          <p:nvPr/>
        </p:nvCxnSpPr>
        <p:spPr>
          <a:xfrm>
            <a:off x="82739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7" name="Straight Connector 256"/>
          <p:cNvCxnSpPr/>
          <p:nvPr/>
        </p:nvCxnSpPr>
        <p:spPr>
          <a:xfrm>
            <a:off x="84263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8" name="Straight Connector 257"/>
          <p:cNvCxnSpPr/>
          <p:nvPr/>
        </p:nvCxnSpPr>
        <p:spPr>
          <a:xfrm>
            <a:off x="87311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59" name="Straight Connector 258"/>
          <p:cNvCxnSpPr/>
          <p:nvPr/>
        </p:nvCxnSpPr>
        <p:spPr>
          <a:xfrm>
            <a:off x="88835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60" name="Straight Connector 259"/>
          <p:cNvCxnSpPr/>
          <p:nvPr/>
        </p:nvCxnSpPr>
        <p:spPr>
          <a:xfrm>
            <a:off x="90359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61" name="Straight Connector 260"/>
          <p:cNvCxnSpPr/>
          <p:nvPr/>
        </p:nvCxnSpPr>
        <p:spPr>
          <a:xfrm>
            <a:off x="91883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62" name="Straight Connector 261"/>
          <p:cNvCxnSpPr/>
          <p:nvPr/>
        </p:nvCxnSpPr>
        <p:spPr>
          <a:xfrm>
            <a:off x="93407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63" name="Straight Connector 262"/>
          <p:cNvCxnSpPr/>
          <p:nvPr/>
        </p:nvCxnSpPr>
        <p:spPr>
          <a:xfrm>
            <a:off x="3092336" y="3491239"/>
            <a:ext cx="6217920" cy="0"/>
          </a:xfrm>
          <a:prstGeom prst="line">
            <a:avLst/>
          </a:prstGeom>
          <a:noFill/>
          <a:ln w="6350" cap="flat" cmpd="sng" algn="ctr">
            <a:solidFill>
              <a:srgbClr val="000000"/>
            </a:solidFill>
            <a:prstDash val="solid"/>
            <a:miter lim="800000"/>
          </a:ln>
          <a:effectLst/>
        </p:spPr>
      </p:cxnSp>
      <p:cxnSp>
        <p:nvCxnSpPr>
          <p:cNvPr id="264" name="Straight Connector 263"/>
          <p:cNvCxnSpPr/>
          <p:nvPr/>
        </p:nvCxnSpPr>
        <p:spPr>
          <a:xfrm>
            <a:off x="3086789" y="2506989"/>
            <a:ext cx="6217920" cy="0"/>
          </a:xfrm>
          <a:prstGeom prst="line">
            <a:avLst/>
          </a:prstGeom>
          <a:noFill/>
          <a:ln w="6350" cap="flat" cmpd="sng" algn="ctr">
            <a:solidFill>
              <a:srgbClr val="000000"/>
            </a:solidFill>
            <a:prstDash val="solid"/>
            <a:miter lim="800000"/>
          </a:ln>
          <a:effectLst/>
        </p:spPr>
      </p:cxnSp>
      <p:cxnSp>
        <p:nvCxnSpPr>
          <p:cNvPr id="265" name="Straight Connector 264"/>
          <p:cNvCxnSpPr/>
          <p:nvPr/>
        </p:nvCxnSpPr>
        <p:spPr>
          <a:xfrm>
            <a:off x="3081242" y="2995939"/>
            <a:ext cx="6217920" cy="0"/>
          </a:xfrm>
          <a:prstGeom prst="line">
            <a:avLst/>
          </a:prstGeom>
          <a:noFill/>
          <a:ln w="6350" cap="flat" cmpd="sng" algn="ctr">
            <a:solidFill>
              <a:srgbClr val="000000"/>
            </a:solidFill>
            <a:prstDash val="solid"/>
            <a:miter lim="800000"/>
          </a:ln>
          <a:effectLst/>
        </p:spPr>
      </p:cxnSp>
      <p:cxnSp>
        <p:nvCxnSpPr>
          <p:cNvPr id="266" name="Straight Connector 265"/>
          <p:cNvCxnSpPr/>
          <p:nvPr/>
        </p:nvCxnSpPr>
        <p:spPr>
          <a:xfrm>
            <a:off x="8578734" y="2049789"/>
            <a:ext cx="0" cy="1935418"/>
          </a:xfrm>
          <a:prstGeom prst="line">
            <a:avLst/>
          </a:prstGeom>
          <a:noFill/>
          <a:ln w="6350" cap="flat" cmpd="sng" algn="ctr">
            <a:solidFill>
              <a:srgbClr val="44546A">
                <a:lumMod val="40000"/>
                <a:lumOff val="60000"/>
              </a:srgbClr>
            </a:solidFill>
            <a:prstDash val="solid"/>
            <a:miter lim="800000"/>
          </a:ln>
          <a:effectLst/>
        </p:spPr>
      </p:cxnSp>
      <p:cxnSp>
        <p:nvCxnSpPr>
          <p:cNvPr id="267" name="Straight Connector 266"/>
          <p:cNvCxnSpPr/>
          <p:nvPr/>
        </p:nvCxnSpPr>
        <p:spPr>
          <a:xfrm>
            <a:off x="4921134" y="2506989"/>
            <a:ext cx="0" cy="488950"/>
          </a:xfrm>
          <a:prstGeom prst="line">
            <a:avLst/>
          </a:prstGeom>
          <a:noFill/>
          <a:ln w="28575" cap="flat" cmpd="sng" algn="ctr">
            <a:solidFill>
              <a:srgbClr val="000000"/>
            </a:solidFill>
            <a:prstDash val="solid"/>
            <a:miter lim="800000"/>
          </a:ln>
          <a:effectLst/>
        </p:spPr>
      </p:cxnSp>
      <p:cxnSp>
        <p:nvCxnSpPr>
          <p:cNvPr id="268" name="Straight Connector 267"/>
          <p:cNvCxnSpPr/>
          <p:nvPr/>
        </p:nvCxnSpPr>
        <p:spPr>
          <a:xfrm>
            <a:off x="7359534" y="2995939"/>
            <a:ext cx="0" cy="491952"/>
          </a:xfrm>
          <a:prstGeom prst="line">
            <a:avLst/>
          </a:prstGeom>
          <a:noFill/>
          <a:ln w="28575" cap="flat" cmpd="sng" algn="ctr">
            <a:solidFill>
              <a:srgbClr val="000000"/>
            </a:solidFill>
            <a:prstDash val="solid"/>
            <a:miter lim="800000"/>
          </a:ln>
          <a:effectLst/>
        </p:spPr>
      </p:cxnSp>
      <p:cxnSp>
        <p:nvCxnSpPr>
          <p:cNvPr id="269" name="Straight Connector 268"/>
          <p:cNvCxnSpPr/>
          <p:nvPr/>
        </p:nvCxnSpPr>
        <p:spPr>
          <a:xfrm>
            <a:off x="6445134" y="3493005"/>
            <a:ext cx="0" cy="492202"/>
          </a:xfrm>
          <a:prstGeom prst="line">
            <a:avLst/>
          </a:prstGeom>
          <a:noFill/>
          <a:ln w="28575" cap="flat" cmpd="sng" algn="ctr">
            <a:solidFill>
              <a:srgbClr val="000000"/>
            </a:solidFill>
            <a:prstDash val="solid"/>
            <a:miter lim="800000"/>
          </a:ln>
          <a:effectLst/>
        </p:spPr>
      </p:cxnSp>
      <p:cxnSp>
        <p:nvCxnSpPr>
          <p:cNvPr id="270" name="Straight Connector 269"/>
          <p:cNvCxnSpPr/>
          <p:nvPr/>
        </p:nvCxnSpPr>
        <p:spPr>
          <a:xfrm>
            <a:off x="9195001" y="3493005"/>
            <a:ext cx="0" cy="493220"/>
          </a:xfrm>
          <a:prstGeom prst="line">
            <a:avLst/>
          </a:prstGeom>
          <a:noFill/>
          <a:ln w="28575" cap="flat" cmpd="sng" algn="ctr">
            <a:solidFill>
              <a:srgbClr val="000000"/>
            </a:solidFill>
            <a:prstDash val="solid"/>
            <a:miter lim="800000"/>
          </a:ln>
          <a:effectLst/>
        </p:spPr>
      </p:cxnSp>
      <p:sp>
        <p:nvSpPr>
          <p:cNvPr id="271" name="Rectangle 270"/>
          <p:cNvSpPr/>
          <p:nvPr/>
        </p:nvSpPr>
        <p:spPr>
          <a:xfrm>
            <a:off x="8273935" y="2504218"/>
            <a:ext cx="1066800" cy="491765"/>
          </a:xfrm>
          <a:prstGeom prst="rect">
            <a:avLst/>
          </a:prstGeom>
          <a:pattFill prst="dkUpDiag">
            <a:fgClr>
              <a:srgbClr val="117A0E"/>
            </a:fgClr>
            <a:bgClr>
              <a:srgbClr val="FFFFFF"/>
            </a:bgClr>
          </a:pattFill>
          <a:ln w="12700" cap="flat" cmpd="sng" algn="ctr">
            <a:solidFill>
              <a:srgbClr val="117A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glow rad="228600">
                    <a:srgbClr val="FEFFFF">
                      <a:satMod val="175000"/>
                      <a:alpha val="40000"/>
                    </a:srgbClr>
                  </a:glow>
                </a:effectLst>
                <a:uLnTx/>
                <a:uFillTx/>
                <a:ea typeface="+mn-ea"/>
                <a:cs typeface="+mn-cs"/>
              </a:rPr>
              <a:t>padding</a:t>
            </a:r>
          </a:p>
        </p:txBody>
      </p:sp>
      <p:cxnSp>
        <p:nvCxnSpPr>
          <p:cNvPr id="272" name="Straight Connector 271"/>
          <p:cNvCxnSpPr/>
          <p:nvPr/>
        </p:nvCxnSpPr>
        <p:spPr>
          <a:xfrm>
            <a:off x="8273934" y="2506989"/>
            <a:ext cx="0" cy="492536"/>
          </a:xfrm>
          <a:prstGeom prst="line">
            <a:avLst/>
          </a:prstGeom>
          <a:noFill/>
          <a:ln w="28575" cap="flat" cmpd="sng" algn="ctr">
            <a:solidFill>
              <a:srgbClr val="000000"/>
            </a:solidFill>
            <a:prstDash val="solid"/>
            <a:miter lim="800000"/>
          </a:ln>
          <a:effectLst/>
        </p:spPr>
      </p:cxnSp>
      <p:sp>
        <p:nvSpPr>
          <p:cNvPr id="273" name="Rectangle 272"/>
          <p:cNvSpPr/>
          <p:nvPr/>
        </p:nvSpPr>
        <p:spPr>
          <a:xfrm>
            <a:off x="8572067" y="2995983"/>
            <a:ext cx="767023" cy="494678"/>
          </a:xfrm>
          <a:prstGeom prst="rect">
            <a:avLst/>
          </a:prstGeom>
          <a:pattFill prst="dkUpDiag">
            <a:fgClr>
              <a:srgbClr val="117A0E"/>
            </a:fgClr>
            <a:bgClr>
              <a:srgbClr val="FFFFFF"/>
            </a:bgClr>
          </a:pattFill>
          <a:ln w="12700" cap="flat" cmpd="sng" algn="ctr">
            <a:solidFill>
              <a:srgbClr val="117A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cxnSp>
        <p:nvCxnSpPr>
          <p:cNvPr id="274" name="Straight Connector 273"/>
          <p:cNvCxnSpPr/>
          <p:nvPr/>
        </p:nvCxnSpPr>
        <p:spPr>
          <a:xfrm>
            <a:off x="8578734" y="2999525"/>
            <a:ext cx="0" cy="491136"/>
          </a:xfrm>
          <a:prstGeom prst="line">
            <a:avLst/>
          </a:prstGeom>
          <a:noFill/>
          <a:ln w="28575" cap="flat" cmpd="sng" algn="ctr">
            <a:solidFill>
              <a:srgbClr val="000000"/>
            </a:solidFill>
            <a:prstDash val="solid"/>
            <a:miter lim="800000"/>
          </a:ln>
          <a:effectLst/>
        </p:spPr>
      </p:cxnSp>
      <p:sp>
        <p:nvSpPr>
          <p:cNvPr id="275" name="Rectangle 274"/>
          <p:cNvSpPr/>
          <p:nvPr/>
        </p:nvSpPr>
        <p:spPr>
          <a:xfrm>
            <a:off x="5474835" y="2081717"/>
            <a:ext cx="1635798" cy="3837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glow rad="228600">
                    <a:srgbClr val="FEFFFF">
                      <a:satMod val="175000"/>
                      <a:alpha val="40000"/>
                    </a:srgbClr>
                  </a:glow>
                </a:effectLst>
                <a:uLnTx/>
                <a:uFillTx/>
                <a:ea typeface="+mn-ea"/>
                <a:cs typeface="+mn-cs"/>
              </a:rPr>
              <a:t>sequence 1</a:t>
            </a:r>
          </a:p>
        </p:txBody>
      </p:sp>
      <p:sp>
        <p:nvSpPr>
          <p:cNvPr id="276" name="Rectangle 275"/>
          <p:cNvSpPr/>
          <p:nvPr/>
        </p:nvSpPr>
        <p:spPr>
          <a:xfrm>
            <a:off x="3208651" y="2557411"/>
            <a:ext cx="1635798" cy="3837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glow rad="228600">
                    <a:srgbClr val="FEFFFF">
                      <a:satMod val="175000"/>
                      <a:alpha val="40000"/>
                    </a:srgbClr>
                  </a:glow>
                </a:effectLst>
                <a:uLnTx/>
                <a:uFillTx/>
                <a:ea typeface="+mn-ea"/>
                <a:cs typeface="+mn-cs"/>
              </a:rPr>
              <a:t>sequence 2</a:t>
            </a:r>
          </a:p>
        </p:txBody>
      </p:sp>
      <p:sp>
        <p:nvSpPr>
          <p:cNvPr id="277" name="Rectangle 276"/>
          <p:cNvSpPr/>
          <p:nvPr/>
        </p:nvSpPr>
        <p:spPr>
          <a:xfrm>
            <a:off x="5894763" y="2557411"/>
            <a:ext cx="1635798" cy="3837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glow rad="228600">
                    <a:srgbClr val="FEFFFF">
                      <a:satMod val="175000"/>
                      <a:alpha val="40000"/>
                    </a:srgbClr>
                  </a:glow>
                </a:effectLst>
                <a:uLnTx/>
                <a:uFillTx/>
                <a:ea typeface="+mn-ea"/>
                <a:cs typeface="+mn-cs"/>
              </a:rPr>
              <a:t>sequence 3</a:t>
            </a:r>
          </a:p>
        </p:txBody>
      </p:sp>
      <p:sp>
        <p:nvSpPr>
          <p:cNvPr id="278" name="Rectangle 277"/>
          <p:cNvSpPr/>
          <p:nvPr/>
        </p:nvSpPr>
        <p:spPr>
          <a:xfrm>
            <a:off x="4483750" y="3042013"/>
            <a:ext cx="1635798" cy="3837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glow rad="228600">
                    <a:srgbClr val="FEFFFF">
                      <a:satMod val="175000"/>
                      <a:alpha val="40000"/>
                    </a:srgbClr>
                  </a:glow>
                </a:effectLst>
                <a:uLnTx/>
                <a:uFillTx/>
                <a:ea typeface="+mn-ea"/>
                <a:cs typeface="+mn-cs"/>
              </a:rPr>
              <a:t>sequence 4</a:t>
            </a:r>
          </a:p>
        </p:txBody>
      </p:sp>
      <p:sp>
        <p:nvSpPr>
          <p:cNvPr id="279" name="Rectangle 278"/>
          <p:cNvSpPr/>
          <p:nvPr/>
        </p:nvSpPr>
        <p:spPr>
          <a:xfrm>
            <a:off x="3980450" y="3552158"/>
            <a:ext cx="1635798" cy="3837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glow rad="228600">
                    <a:srgbClr val="FEFFFF">
                      <a:satMod val="175000"/>
                      <a:alpha val="40000"/>
                    </a:srgbClr>
                  </a:glow>
                </a:effectLst>
                <a:uLnTx/>
                <a:uFillTx/>
                <a:ea typeface="+mn-ea"/>
                <a:cs typeface="+mn-cs"/>
              </a:rPr>
              <a:t>sequence 5</a:t>
            </a:r>
          </a:p>
        </p:txBody>
      </p:sp>
      <p:sp>
        <p:nvSpPr>
          <p:cNvPr id="280" name="Rectangle 279"/>
          <p:cNvSpPr/>
          <p:nvPr/>
        </p:nvSpPr>
        <p:spPr>
          <a:xfrm>
            <a:off x="6935283" y="3535550"/>
            <a:ext cx="1635798" cy="3837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glow rad="228600">
                    <a:srgbClr val="FEFFFF">
                      <a:satMod val="175000"/>
                      <a:alpha val="40000"/>
                    </a:srgbClr>
                  </a:glow>
                </a:effectLst>
                <a:uLnTx/>
                <a:uFillTx/>
                <a:ea typeface="+mn-ea"/>
                <a:cs typeface="+mn-cs"/>
              </a:rPr>
              <a:t>sequence 6</a:t>
            </a:r>
          </a:p>
        </p:txBody>
      </p:sp>
      <p:sp>
        <p:nvSpPr>
          <p:cNvPr id="281" name="Rectangle 280"/>
          <p:cNvSpPr/>
          <p:nvPr/>
        </p:nvSpPr>
        <p:spPr>
          <a:xfrm>
            <a:off x="7152197" y="3053528"/>
            <a:ext cx="1635798" cy="383708"/>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glow rad="228600">
                    <a:srgbClr val="FEFFFF">
                      <a:satMod val="175000"/>
                      <a:alpha val="40000"/>
                    </a:srgbClr>
                  </a:glow>
                </a:effectLst>
                <a:uLnTx/>
                <a:uFillTx/>
                <a:ea typeface="+mn-ea"/>
                <a:cs typeface="+mn-cs"/>
              </a:rPr>
              <a:t>sequence 7</a:t>
            </a:r>
          </a:p>
        </p:txBody>
      </p:sp>
      <p:graphicFrame>
        <p:nvGraphicFramePr>
          <p:cNvPr id="282" name="Chart 281"/>
          <p:cNvGraphicFramePr/>
          <p:nvPr>
            <p:extLst>
              <p:ext uri="{D42A27DB-BD31-4B8C-83A1-F6EECF244321}">
                <p14:modId xmlns:p14="http://schemas.microsoft.com/office/powerpoint/2010/main" val="607353881"/>
              </p:ext>
            </p:extLst>
          </p:nvPr>
        </p:nvGraphicFramePr>
        <p:xfrm>
          <a:off x="2532642" y="4382641"/>
          <a:ext cx="7315120" cy="16124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2164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Breaking-down CNTK</a:t>
            </a:r>
            <a:endParaRPr lang="en-US" cap="small" dirty="0">
              <a:solidFill>
                <a:schemeClr val="accent4"/>
              </a:solidFill>
            </a:endParaRPr>
          </a:p>
        </p:txBody>
      </p:sp>
      <p:sp>
        <p:nvSpPr>
          <p:cNvPr id="18" name="Rectangle 17"/>
          <p:cNvSpPr/>
          <p:nvPr/>
        </p:nvSpPr>
        <p:spPr>
          <a:xfrm>
            <a:off x="1619249" y="923925"/>
            <a:ext cx="8877301" cy="2867025"/>
          </a:xfrm>
          <a:prstGeom prst="rect">
            <a:avLst/>
          </a:prstGeom>
          <a:solidFill>
            <a:srgbClr val="117A0E">
              <a:lumMod val="20000"/>
              <a:lumOff val="80000"/>
            </a:srgbClr>
          </a:solidFill>
          <a:ln w="12700" cap="flat" cmpd="sng" algn="ctr">
            <a:solidFill>
              <a:srgbClr val="117A0E">
                <a:shade val="50000"/>
              </a:srgbClr>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Python script configures and executes…</a:t>
            </a:r>
          </a:p>
        </p:txBody>
      </p:sp>
      <p:sp>
        <p:nvSpPr>
          <p:cNvPr id="19" name="Rectangle 18"/>
          <p:cNvSpPr/>
          <p:nvPr/>
        </p:nvSpPr>
        <p:spPr>
          <a:xfrm>
            <a:off x="7914511" y="1438275"/>
            <a:ext cx="2196275" cy="2183305"/>
          </a:xfrm>
          <a:prstGeom prst="rect">
            <a:avLst/>
          </a:prstGeom>
          <a:solidFill>
            <a:srgbClr val="117A0E"/>
          </a:solidFill>
          <a:ln w="12700" cap="flat" cmpd="sng" algn="ctr">
            <a:solidFill>
              <a:srgbClr val="117A0E">
                <a:shade val="50000"/>
              </a:srgbClr>
            </a:solidFill>
            <a:prstDash val="solid"/>
            <a:miter lim="800000"/>
          </a:ln>
          <a:effectLst>
            <a:outerShdw blurRad="50800" dist="38100" dir="2700000" algn="tl" rotWithShape="0">
              <a:prstClr val="black">
                <a:alpha val="40000"/>
              </a:prstClr>
            </a:outerShdw>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ea typeface="+mn-ea"/>
                <a:cs typeface="+mn-cs"/>
              </a:rPr>
              <a:t>trainer</a:t>
            </a:r>
          </a:p>
          <a:p>
            <a:pPr marL="114300" marR="0" lvl="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 SGD</a:t>
            </a:r>
            <a:endParaRPr lang="en-US" sz="1400" kern="0" dirty="0">
              <a:solidFill>
                <a:srgbClr val="FFFFFF"/>
              </a:solidFill>
            </a:endParaRPr>
          </a:p>
          <a:p>
            <a:pPr marL="114300" marR="0" lvl="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rPr>
              <a:t>• </a:t>
            </a:r>
            <a:r>
              <a:rPr kumimoji="0" lang="en-US" sz="1400" b="0" i="0" u="none" strike="noStrike" kern="0" cap="none" spc="0" normalizeH="0" baseline="0" noProof="0" dirty="0" err="1">
                <a:ln>
                  <a:noFill/>
                </a:ln>
                <a:solidFill>
                  <a:srgbClr val="FFFFFF"/>
                </a:solidFill>
                <a:effectLst/>
                <a:uLnTx/>
                <a:uFillTx/>
              </a:rPr>
              <a:t>Minibatching</a:t>
            </a:r>
            <a:endParaRPr kumimoji="0" lang="en-US" sz="1400" b="0" i="0" u="none" strike="noStrike" kern="0" cap="none" spc="0" normalizeH="0" baseline="0" noProof="0" dirty="0">
              <a:ln>
                <a:noFill/>
              </a:ln>
              <a:solidFill>
                <a:srgbClr val="FFFFFF"/>
              </a:solidFill>
              <a:effectLst/>
              <a:uLnTx/>
              <a:uFillTx/>
            </a:endParaRPr>
          </a:p>
        </p:txBody>
      </p:sp>
      <p:sp>
        <p:nvSpPr>
          <p:cNvPr id="20" name="Rectangle 19"/>
          <p:cNvSpPr/>
          <p:nvPr/>
        </p:nvSpPr>
        <p:spPr>
          <a:xfrm>
            <a:off x="2009775" y="1438276"/>
            <a:ext cx="2247900" cy="2183304"/>
          </a:xfrm>
          <a:prstGeom prst="rect">
            <a:avLst/>
          </a:prstGeom>
          <a:solidFill>
            <a:srgbClr val="00B193">
              <a:lumMod val="75000"/>
            </a:srgbClr>
          </a:solidFill>
          <a:ln w="12700" cap="flat" cmpd="sng" algn="ctr">
            <a:solidFill>
              <a:srgbClr val="117A0E">
                <a:shade val="50000"/>
              </a:srgbClr>
            </a:solidFill>
            <a:prstDash val="solid"/>
            <a:miter lim="800000"/>
          </a:ln>
          <a:effectLst>
            <a:outerShdw blurRad="50800" dist="38100" dir="2700000" algn="tl" rotWithShape="0">
              <a:prstClr val="black">
                <a:alpha val="40000"/>
              </a:prstClr>
            </a:outerShdw>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ea typeface="+mn-ea"/>
                <a:cs typeface="+mn-cs"/>
              </a:rPr>
              <a:t>reader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ea typeface="+mn-ea"/>
                <a:cs typeface="+mn-cs"/>
              </a:rPr>
              <a:t> </a:t>
            </a:r>
            <a:r>
              <a:rPr kumimoji="0" lang="en-US" sz="1400" b="0" i="0" u="none" strike="noStrike" kern="0" cap="none" spc="0" normalizeH="0" baseline="0" noProof="0" dirty="0">
                <a:ln>
                  <a:noFill/>
                </a:ln>
                <a:solidFill>
                  <a:srgbClr val="FFFFFF"/>
                </a:solidFill>
                <a:effectLst/>
                <a:uLnTx/>
                <a:uFillTx/>
                <a:ea typeface="+mn-ea"/>
                <a:cs typeface="+mn-cs"/>
              </a:rPr>
              <a:t>• minibatch source</a:t>
            </a:r>
            <a:br>
              <a:rPr kumimoji="0" lang="en-US" sz="1400" b="0" i="0" u="none" strike="noStrike" kern="0" cap="none" spc="0" normalizeH="0" baseline="0" noProof="0" dirty="0">
                <a:ln>
                  <a:noFill/>
                </a:ln>
                <a:solidFill>
                  <a:srgbClr val="FFFFFF"/>
                </a:solidFill>
                <a:effectLst/>
                <a:uLnTx/>
                <a:uFillTx/>
                <a:ea typeface="+mn-ea"/>
                <a:cs typeface="+mn-cs"/>
              </a:rPr>
            </a:br>
            <a:r>
              <a:rPr kumimoji="0" lang="en-US" sz="1400" b="0" i="0" u="none" strike="noStrike" kern="0" cap="none" spc="0" normalizeH="0" baseline="0" noProof="0" dirty="0">
                <a:ln>
                  <a:noFill/>
                </a:ln>
                <a:solidFill>
                  <a:srgbClr val="FFFFFF"/>
                </a:solidFill>
                <a:effectLst/>
                <a:uLnTx/>
                <a:uFillTx/>
                <a:ea typeface="+mn-ea"/>
                <a:cs typeface="+mn-cs"/>
              </a:rPr>
              <a:t> • task-specific</a:t>
            </a:r>
            <a:br>
              <a:rPr kumimoji="0" lang="en-US" sz="1400" b="0" i="0" u="none" strike="noStrike" kern="0" cap="none" spc="0" normalizeH="0" baseline="0" noProof="0" dirty="0">
                <a:ln>
                  <a:noFill/>
                </a:ln>
                <a:solidFill>
                  <a:srgbClr val="FFFFFF"/>
                </a:solidFill>
                <a:effectLst/>
                <a:uLnTx/>
                <a:uFillTx/>
                <a:ea typeface="+mn-ea"/>
                <a:cs typeface="+mn-cs"/>
              </a:rPr>
            </a:br>
            <a:r>
              <a:rPr kumimoji="0" lang="en-US" sz="1400" b="0" i="0" u="none" strike="noStrike" kern="0" cap="none" spc="0" normalizeH="0" baseline="0" noProof="0" dirty="0">
                <a:ln>
                  <a:noFill/>
                </a:ln>
                <a:solidFill>
                  <a:srgbClr val="FFFFFF"/>
                </a:solidFill>
                <a:effectLst/>
                <a:uLnTx/>
                <a:uFillTx/>
                <a:ea typeface="+mn-ea"/>
                <a:cs typeface="+mn-cs"/>
              </a:rPr>
              <a:t>    </a:t>
            </a:r>
            <a:r>
              <a:rPr kumimoji="0" lang="en-US" sz="1400" b="0" i="0" u="none" strike="noStrike" kern="0" cap="none" spc="0" normalizeH="0" baseline="0" noProof="0" dirty="0" err="1">
                <a:ln>
                  <a:noFill/>
                </a:ln>
                <a:solidFill>
                  <a:srgbClr val="FFFFFF"/>
                </a:solidFill>
                <a:effectLst/>
                <a:uLnTx/>
                <a:uFillTx/>
                <a:ea typeface="+mn-ea"/>
                <a:cs typeface="+mn-cs"/>
              </a:rPr>
              <a:t>deserializer</a:t>
            </a:r>
            <a:endParaRPr kumimoji="0" lang="en-US" sz="1400" b="0" i="0" u="none" strike="noStrike" kern="0" cap="none" spc="0" normalizeH="0" baseline="0" noProof="0" dirty="0">
              <a:ln>
                <a:noFill/>
              </a:ln>
              <a:solidFill>
                <a:srgbClr val="FFFFFF"/>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ea typeface="+mn-ea"/>
                <a:cs typeface="+mn-cs"/>
              </a:rPr>
              <a:t> • automatic</a:t>
            </a:r>
            <a:br>
              <a:rPr kumimoji="0" lang="en-US" sz="1400" b="0" i="0" u="none" strike="noStrike" kern="0" cap="none" spc="0" normalizeH="0" baseline="0" noProof="0" dirty="0">
                <a:ln>
                  <a:noFill/>
                </a:ln>
                <a:solidFill>
                  <a:srgbClr val="FFFFFF"/>
                </a:solidFill>
                <a:effectLst/>
                <a:uLnTx/>
                <a:uFillTx/>
                <a:ea typeface="+mn-ea"/>
                <a:cs typeface="+mn-cs"/>
              </a:rPr>
            </a:br>
            <a:r>
              <a:rPr kumimoji="0" lang="en-US" sz="1400" b="0" i="0" u="none" strike="noStrike" kern="0" cap="none" spc="0" normalizeH="0" baseline="0" noProof="0" dirty="0">
                <a:ln>
                  <a:noFill/>
                </a:ln>
                <a:solidFill>
                  <a:srgbClr val="FFFFFF"/>
                </a:solidFill>
                <a:effectLst/>
                <a:uLnTx/>
                <a:uFillTx/>
                <a:ea typeface="+mn-ea"/>
                <a:cs typeface="+mn-cs"/>
              </a:rPr>
              <a:t>    randomization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ea typeface="+mn-ea"/>
                <a:cs typeface="+mn-cs"/>
              </a:rPr>
              <a:t> • distributed</a:t>
            </a:r>
            <a:br>
              <a:rPr kumimoji="0" lang="en-US" sz="1400" b="0" i="0" u="none" strike="noStrike" kern="0" cap="none" spc="0" normalizeH="0" baseline="0" noProof="0" dirty="0">
                <a:ln>
                  <a:noFill/>
                </a:ln>
                <a:solidFill>
                  <a:srgbClr val="FFFFFF"/>
                </a:solidFill>
                <a:effectLst/>
                <a:uLnTx/>
                <a:uFillTx/>
                <a:ea typeface="+mn-ea"/>
                <a:cs typeface="+mn-cs"/>
              </a:rPr>
            </a:br>
            <a:r>
              <a:rPr kumimoji="0" lang="en-US" sz="1400" b="0" i="0" u="none" strike="noStrike" kern="0" cap="none" spc="0" normalizeH="0" baseline="0" noProof="0" dirty="0">
                <a:ln>
                  <a:noFill/>
                </a:ln>
                <a:solidFill>
                  <a:srgbClr val="FFFFFF"/>
                </a:solidFill>
                <a:effectLst/>
                <a:uLnTx/>
                <a:uFillTx/>
                <a:ea typeface="+mn-ea"/>
                <a:cs typeface="+mn-cs"/>
              </a:rPr>
              <a:t>    reading</a:t>
            </a:r>
            <a:endParaRPr kumimoji="0" lang="en-US" sz="1600" b="0" i="0" u="none" strike="noStrike" kern="0" cap="none" spc="0" normalizeH="0" baseline="0" noProof="0" dirty="0">
              <a:ln>
                <a:noFill/>
              </a:ln>
              <a:solidFill>
                <a:srgbClr val="FFFFFF"/>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a typeface="+mn-ea"/>
              <a:cs typeface="+mn-cs"/>
            </a:endParaRPr>
          </a:p>
        </p:txBody>
      </p:sp>
      <p:sp>
        <p:nvSpPr>
          <p:cNvPr id="21" name="Flowchart: Magnetic Disk 20"/>
          <p:cNvSpPr/>
          <p:nvPr/>
        </p:nvSpPr>
        <p:spPr>
          <a:xfrm>
            <a:off x="247945" y="2647487"/>
            <a:ext cx="909343" cy="648626"/>
          </a:xfrm>
          <a:prstGeom prst="flowChartMagneticDisk">
            <a:avLst/>
          </a:prstGeom>
          <a:solidFill>
            <a:srgbClr val="00B193">
              <a:lumMod val="75000"/>
            </a:srgbClr>
          </a:solidFill>
          <a:ln w="12700" cap="flat" cmpd="sng" algn="ctr">
            <a:solidFill>
              <a:srgbClr val="FFFFFF"/>
            </a:solidFill>
            <a:prstDash val="solid"/>
            <a:miter lim="800000"/>
          </a:ln>
          <a:effectLst/>
        </p:spPr>
        <p:txBody>
          <a:bodyPr rtlCol="0" anchor="ctr"/>
          <a:lstStyle>
            <a:defPPr>
              <a:defRPr lang="en-US"/>
            </a:defPPr>
            <a:lvl1pPr marL="0" algn="l" defTabSz="914269" rtl="0" eaLnBrk="1" latinLnBrk="0" hangingPunct="1">
              <a:defRPr sz="1800" kern="1200">
                <a:solidFill>
                  <a:schemeClr val="lt1"/>
                </a:solidFill>
                <a:latin typeface="+mn-lt"/>
                <a:ea typeface="+mn-ea"/>
                <a:cs typeface="+mn-cs"/>
              </a:defRPr>
            </a:lvl1pPr>
            <a:lvl2pPr marL="457135" algn="l" defTabSz="914269" rtl="0" eaLnBrk="1" latinLnBrk="0" hangingPunct="1">
              <a:defRPr sz="1800" kern="1200">
                <a:solidFill>
                  <a:schemeClr val="lt1"/>
                </a:solidFill>
                <a:latin typeface="+mn-lt"/>
                <a:ea typeface="+mn-ea"/>
                <a:cs typeface="+mn-cs"/>
              </a:defRPr>
            </a:lvl2pPr>
            <a:lvl3pPr marL="914269" algn="l" defTabSz="914269" rtl="0" eaLnBrk="1" latinLnBrk="0" hangingPunct="1">
              <a:defRPr sz="1800" kern="1200">
                <a:solidFill>
                  <a:schemeClr val="lt1"/>
                </a:solidFill>
                <a:latin typeface="+mn-lt"/>
                <a:ea typeface="+mn-ea"/>
                <a:cs typeface="+mn-cs"/>
              </a:defRPr>
            </a:lvl3pPr>
            <a:lvl4pPr marL="1371404" algn="l" defTabSz="914269" rtl="0" eaLnBrk="1" latinLnBrk="0" hangingPunct="1">
              <a:defRPr sz="1800" kern="1200">
                <a:solidFill>
                  <a:schemeClr val="lt1"/>
                </a:solidFill>
                <a:latin typeface="+mn-lt"/>
                <a:ea typeface="+mn-ea"/>
                <a:cs typeface="+mn-cs"/>
              </a:defRPr>
            </a:lvl4pPr>
            <a:lvl5pPr marL="1828539" algn="l" defTabSz="914269" rtl="0" eaLnBrk="1" latinLnBrk="0" hangingPunct="1">
              <a:defRPr sz="1800" kern="1200">
                <a:solidFill>
                  <a:schemeClr val="lt1"/>
                </a:solidFill>
                <a:latin typeface="+mn-lt"/>
                <a:ea typeface="+mn-ea"/>
                <a:cs typeface="+mn-cs"/>
              </a:defRPr>
            </a:lvl5pPr>
            <a:lvl6pPr marL="2285674" algn="l" defTabSz="914269" rtl="0" eaLnBrk="1" latinLnBrk="0" hangingPunct="1">
              <a:defRPr sz="1800" kern="1200">
                <a:solidFill>
                  <a:schemeClr val="lt1"/>
                </a:solidFill>
                <a:latin typeface="+mn-lt"/>
                <a:ea typeface="+mn-ea"/>
                <a:cs typeface="+mn-cs"/>
              </a:defRPr>
            </a:lvl6pPr>
            <a:lvl7pPr marL="2742809" algn="l" defTabSz="914269" rtl="0" eaLnBrk="1" latinLnBrk="0" hangingPunct="1">
              <a:defRPr sz="1800" kern="1200">
                <a:solidFill>
                  <a:schemeClr val="lt1"/>
                </a:solidFill>
                <a:latin typeface="+mn-lt"/>
                <a:ea typeface="+mn-ea"/>
                <a:cs typeface="+mn-cs"/>
              </a:defRPr>
            </a:lvl7pPr>
            <a:lvl8pPr marL="3199944" algn="l" defTabSz="914269" rtl="0" eaLnBrk="1" latinLnBrk="0" hangingPunct="1">
              <a:defRPr sz="1800" kern="1200">
                <a:solidFill>
                  <a:schemeClr val="lt1"/>
                </a:solidFill>
                <a:latin typeface="+mn-lt"/>
                <a:ea typeface="+mn-ea"/>
                <a:cs typeface="+mn-cs"/>
              </a:defRPr>
            </a:lvl8pPr>
            <a:lvl9pPr marL="3657078" algn="l" defTabSz="914269" rtl="0" eaLnBrk="1" latinLnBrk="0" hangingPunct="1">
              <a:defRPr sz="1800" kern="1200">
                <a:solidFill>
                  <a:schemeClr val="lt1"/>
                </a:solidFill>
                <a:latin typeface="+mn-lt"/>
                <a:ea typeface="+mn-ea"/>
                <a:cs typeface="+mn-cs"/>
              </a:defRPr>
            </a:lvl9pPr>
          </a:lstStyle>
          <a:p>
            <a:pPr marL="0" marR="0" lvl="0" indent="0" algn="ctr" defTabSz="9142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ea typeface="+mn-ea"/>
                <a:cs typeface="+mn-cs"/>
              </a:rPr>
              <a:t>cntk</a:t>
            </a:r>
            <a:endParaRPr kumimoji="0" lang="en-US" sz="1800" b="0" i="0" u="none" strike="noStrike" kern="1200" cap="none" spc="0" normalizeH="0" baseline="0" noProof="0" dirty="0">
              <a:ln>
                <a:noFill/>
              </a:ln>
              <a:solidFill>
                <a:srgbClr val="FFFFFF"/>
              </a:solidFill>
              <a:effectLst/>
              <a:uLnTx/>
              <a:uFillTx/>
              <a:ea typeface="+mn-ea"/>
              <a:cs typeface="+mn-cs"/>
            </a:endParaRPr>
          </a:p>
        </p:txBody>
      </p:sp>
      <p:sp>
        <p:nvSpPr>
          <p:cNvPr id="22" name="Flowchart: Magnetic Disk 21"/>
          <p:cNvSpPr/>
          <p:nvPr/>
        </p:nvSpPr>
        <p:spPr>
          <a:xfrm>
            <a:off x="10960071" y="2647487"/>
            <a:ext cx="909343" cy="648626"/>
          </a:xfrm>
          <a:prstGeom prst="flowChartMagneticDisk">
            <a:avLst/>
          </a:prstGeom>
          <a:solidFill>
            <a:srgbClr val="004B1B">
              <a:lumMod val="90000"/>
              <a:lumOff val="10000"/>
            </a:srgbClr>
          </a:solidFill>
          <a:ln w="12700" cap="flat" cmpd="sng" algn="ctr">
            <a:solidFill>
              <a:srgbClr val="FFFFFF"/>
            </a:solidFill>
            <a:prstDash val="solid"/>
            <a:miter lim="800000"/>
          </a:ln>
          <a:effectLst/>
        </p:spPr>
        <p:txBody>
          <a:bodyPr rtlCol="0" anchor="ctr"/>
          <a:lstStyle>
            <a:defPPr>
              <a:defRPr lang="en-US"/>
            </a:defPPr>
            <a:lvl1pPr marL="0" algn="l" defTabSz="914269" rtl="0" eaLnBrk="1" latinLnBrk="0" hangingPunct="1">
              <a:defRPr sz="1800" kern="1200">
                <a:solidFill>
                  <a:schemeClr val="lt1"/>
                </a:solidFill>
                <a:latin typeface="+mn-lt"/>
                <a:ea typeface="+mn-ea"/>
                <a:cs typeface="+mn-cs"/>
              </a:defRPr>
            </a:lvl1pPr>
            <a:lvl2pPr marL="457135" algn="l" defTabSz="914269" rtl="0" eaLnBrk="1" latinLnBrk="0" hangingPunct="1">
              <a:defRPr sz="1800" kern="1200">
                <a:solidFill>
                  <a:schemeClr val="lt1"/>
                </a:solidFill>
                <a:latin typeface="+mn-lt"/>
                <a:ea typeface="+mn-ea"/>
                <a:cs typeface="+mn-cs"/>
              </a:defRPr>
            </a:lvl2pPr>
            <a:lvl3pPr marL="914269" algn="l" defTabSz="914269" rtl="0" eaLnBrk="1" latinLnBrk="0" hangingPunct="1">
              <a:defRPr sz="1800" kern="1200">
                <a:solidFill>
                  <a:schemeClr val="lt1"/>
                </a:solidFill>
                <a:latin typeface="+mn-lt"/>
                <a:ea typeface="+mn-ea"/>
                <a:cs typeface="+mn-cs"/>
              </a:defRPr>
            </a:lvl3pPr>
            <a:lvl4pPr marL="1371404" algn="l" defTabSz="914269" rtl="0" eaLnBrk="1" latinLnBrk="0" hangingPunct="1">
              <a:defRPr sz="1800" kern="1200">
                <a:solidFill>
                  <a:schemeClr val="lt1"/>
                </a:solidFill>
                <a:latin typeface="+mn-lt"/>
                <a:ea typeface="+mn-ea"/>
                <a:cs typeface="+mn-cs"/>
              </a:defRPr>
            </a:lvl4pPr>
            <a:lvl5pPr marL="1828539" algn="l" defTabSz="914269" rtl="0" eaLnBrk="1" latinLnBrk="0" hangingPunct="1">
              <a:defRPr sz="1800" kern="1200">
                <a:solidFill>
                  <a:schemeClr val="lt1"/>
                </a:solidFill>
                <a:latin typeface="+mn-lt"/>
                <a:ea typeface="+mn-ea"/>
                <a:cs typeface="+mn-cs"/>
              </a:defRPr>
            </a:lvl5pPr>
            <a:lvl6pPr marL="2285674" algn="l" defTabSz="914269" rtl="0" eaLnBrk="1" latinLnBrk="0" hangingPunct="1">
              <a:defRPr sz="1800" kern="1200">
                <a:solidFill>
                  <a:schemeClr val="lt1"/>
                </a:solidFill>
                <a:latin typeface="+mn-lt"/>
                <a:ea typeface="+mn-ea"/>
                <a:cs typeface="+mn-cs"/>
              </a:defRPr>
            </a:lvl6pPr>
            <a:lvl7pPr marL="2742809" algn="l" defTabSz="914269" rtl="0" eaLnBrk="1" latinLnBrk="0" hangingPunct="1">
              <a:defRPr sz="1800" kern="1200">
                <a:solidFill>
                  <a:schemeClr val="lt1"/>
                </a:solidFill>
                <a:latin typeface="+mn-lt"/>
                <a:ea typeface="+mn-ea"/>
                <a:cs typeface="+mn-cs"/>
              </a:defRPr>
            </a:lvl7pPr>
            <a:lvl8pPr marL="3199944" algn="l" defTabSz="914269" rtl="0" eaLnBrk="1" latinLnBrk="0" hangingPunct="1">
              <a:defRPr sz="1800" kern="1200">
                <a:solidFill>
                  <a:schemeClr val="lt1"/>
                </a:solidFill>
                <a:latin typeface="+mn-lt"/>
                <a:ea typeface="+mn-ea"/>
                <a:cs typeface="+mn-cs"/>
              </a:defRPr>
            </a:lvl8pPr>
            <a:lvl9pPr marL="3657078" algn="l" defTabSz="914269" rtl="0" eaLnBrk="1" latinLnBrk="0" hangingPunct="1">
              <a:defRPr sz="1800" kern="1200">
                <a:solidFill>
                  <a:schemeClr val="lt1"/>
                </a:solidFill>
                <a:latin typeface="+mn-lt"/>
                <a:ea typeface="+mn-ea"/>
                <a:cs typeface="+mn-cs"/>
              </a:defRPr>
            </a:lvl9pPr>
          </a:lstStyle>
          <a:p>
            <a:pPr marL="0" marR="0" lvl="0" indent="0" algn="ctr" defTabSz="9142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ea typeface="+mn-ea"/>
                <a:cs typeface="+mn-cs"/>
              </a:rPr>
              <a:t>model</a:t>
            </a:r>
          </a:p>
        </p:txBody>
      </p:sp>
      <p:sp>
        <p:nvSpPr>
          <p:cNvPr id="23" name="Right Arrow 16"/>
          <p:cNvSpPr/>
          <p:nvPr/>
        </p:nvSpPr>
        <p:spPr>
          <a:xfrm>
            <a:off x="1266619" y="2733675"/>
            <a:ext cx="725371" cy="562438"/>
          </a:xfrm>
          <a:prstGeom prst="rightArrow">
            <a:avLst/>
          </a:prstGeom>
          <a:solidFill>
            <a:srgbClr val="00B193">
              <a:lumMod val="75000"/>
            </a:srgbClr>
          </a:solidFill>
          <a:ln w="12700" cap="flat" cmpd="sng" algn="ctr">
            <a:solidFill>
              <a:srgbClr val="117A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24" name="Right Arrow 17"/>
          <p:cNvSpPr/>
          <p:nvPr/>
        </p:nvSpPr>
        <p:spPr>
          <a:xfrm>
            <a:off x="4257675" y="2409825"/>
            <a:ext cx="3669768" cy="562438"/>
          </a:xfrm>
          <a:prstGeom prst="rightArrow">
            <a:avLst/>
          </a:prstGeom>
          <a:solidFill>
            <a:srgbClr val="00B193">
              <a:lumMod val="75000"/>
            </a:srgbClr>
          </a:solidFill>
          <a:ln w="12700" cap="flat" cmpd="sng" algn="ctr">
            <a:solidFill>
              <a:srgbClr val="117A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25" name="Right Arrow 19"/>
          <p:cNvSpPr/>
          <p:nvPr/>
        </p:nvSpPr>
        <p:spPr>
          <a:xfrm>
            <a:off x="10110786" y="2690581"/>
            <a:ext cx="776290" cy="562438"/>
          </a:xfrm>
          <a:prstGeom prst="rightArrow">
            <a:avLst/>
          </a:prstGeom>
          <a:solidFill>
            <a:srgbClr val="004B1B">
              <a:lumMod val="90000"/>
              <a:lumOff val="10000"/>
            </a:srgbClr>
          </a:solidFill>
          <a:ln w="12700" cap="flat" cmpd="sng" algn="ctr">
            <a:solidFill>
              <a:srgbClr val="117A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26" name="Rectangle 25"/>
          <p:cNvSpPr/>
          <p:nvPr/>
        </p:nvSpPr>
        <p:spPr>
          <a:xfrm>
            <a:off x="4924425" y="1427162"/>
            <a:ext cx="2246930" cy="2192338"/>
          </a:xfrm>
          <a:prstGeom prst="rect">
            <a:avLst/>
          </a:prstGeom>
          <a:solidFill>
            <a:srgbClr val="FEFFFF">
              <a:lumMod val="25000"/>
            </a:srgbClr>
          </a:solidFill>
          <a:ln w="12700" cap="flat" cmpd="sng" algn="ctr">
            <a:solidFill>
              <a:srgbClr val="117A0E">
                <a:shade val="50000"/>
              </a:srgbClr>
            </a:solidFill>
            <a:prstDash val="solid"/>
            <a:miter lim="800000"/>
          </a:ln>
          <a:effectLst>
            <a:outerShdw blurRad="50800" dist="38100" dir="2700000" algn="tl" rotWithShape="0">
              <a:prstClr val="black">
                <a:alpha val="40000"/>
              </a:prstClr>
            </a:outerShdw>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ea typeface="+mn-ea"/>
                <a:cs typeface="+mn-cs"/>
              </a:rPr>
              <a:t>network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ea typeface="+mn-ea"/>
                <a:cs typeface="+mn-cs"/>
              </a:rPr>
              <a:t> • model function</a:t>
            </a:r>
            <a:br>
              <a:rPr kumimoji="0" lang="en-US" sz="1400" b="0" i="0" u="none" strike="noStrike" kern="0" cap="none" spc="0" normalizeH="0" baseline="0" noProof="0" dirty="0">
                <a:ln>
                  <a:noFill/>
                </a:ln>
                <a:solidFill>
                  <a:srgbClr val="FFFFFF"/>
                </a:solidFill>
                <a:effectLst/>
                <a:uLnTx/>
                <a:uFillTx/>
                <a:ea typeface="+mn-ea"/>
                <a:cs typeface="+mn-cs"/>
              </a:rPr>
            </a:br>
            <a:r>
              <a:rPr kumimoji="0" lang="en-US" sz="1400" b="0" i="0" u="none" strike="noStrike" kern="0" cap="none" spc="0" normalizeH="0" baseline="0" noProof="0" dirty="0">
                <a:ln>
                  <a:noFill/>
                </a:ln>
                <a:solidFill>
                  <a:srgbClr val="FFFFFF"/>
                </a:solidFill>
                <a:effectLst/>
                <a:uLnTx/>
                <a:uFillTx/>
                <a:ea typeface="+mn-ea"/>
                <a:cs typeface="+mn-cs"/>
              </a:rPr>
              <a:t> • criterion function</a:t>
            </a:r>
            <a:br>
              <a:rPr kumimoji="0" lang="en-US" sz="1400" b="0" i="0" u="none" strike="noStrike" kern="0" cap="none" spc="0" normalizeH="0" baseline="0" noProof="0" dirty="0">
                <a:ln>
                  <a:noFill/>
                </a:ln>
                <a:solidFill>
                  <a:srgbClr val="FFFFFF"/>
                </a:solidFill>
                <a:effectLst/>
                <a:uLnTx/>
                <a:uFillTx/>
                <a:ea typeface="+mn-ea"/>
                <a:cs typeface="+mn-cs"/>
              </a:rPr>
            </a:br>
            <a:r>
              <a:rPr kumimoji="0" lang="en-US" sz="1400" b="0" i="0" u="none" strike="noStrike" kern="0" cap="none" spc="0" normalizeH="0" baseline="0" noProof="0" dirty="0">
                <a:ln>
                  <a:noFill/>
                </a:ln>
                <a:solidFill>
                  <a:srgbClr val="FFFFFF"/>
                </a:solidFill>
                <a:effectLst/>
                <a:uLnTx/>
                <a:uFillTx/>
                <a:ea typeface="+mn-ea"/>
                <a:cs typeface="+mn-cs"/>
              </a:rPr>
              <a:t> • CPU/GPU</a:t>
            </a:r>
            <a:br>
              <a:rPr kumimoji="0" lang="en-US" sz="1400" b="0" i="0" u="none" strike="noStrike" kern="0" cap="none" spc="0" normalizeH="0" baseline="0" noProof="0" dirty="0">
                <a:ln>
                  <a:noFill/>
                </a:ln>
                <a:solidFill>
                  <a:srgbClr val="FFFFFF"/>
                </a:solidFill>
                <a:effectLst/>
                <a:uLnTx/>
                <a:uFillTx/>
                <a:ea typeface="+mn-ea"/>
                <a:cs typeface="+mn-cs"/>
              </a:rPr>
            </a:br>
            <a:r>
              <a:rPr kumimoji="0" lang="en-US" sz="1400" b="0" i="0" u="none" strike="noStrike" kern="0" cap="none" spc="0" normalizeH="0" baseline="0" noProof="0" dirty="0">
                <a:ln>
                  <a:noFill/>
                </a:ln>
                <a:solidFill>
                  <a:srgbClr val="FFFFFF"/>
                </a:solidFill>
                <a:effectLst/>
                <a:uLnTx/>
                <a:uFillTx/>
                <a:ea typeface="+mn-ea"/>
                <a:cs typeface="+mn-cs"/>
              </a:rPr>
              <a:t>    execution</a:t>
            </a:r>
            <a:r>
              <a:rPr kumimoji="0" lang="en-US" sz="1400" b="0" i="0" u="none" strike="noStrike" kern="0" cap="none" spc="0" normalizeH="0" noProof="0" dirty="0">
                <a:ln>
                  <a:noFill/>
                </a:ln>
                <a:solidFill>
                  <a:srgbClr val="FFFFFF"/>
                </a:solidFill>
                <a:effectLst/>
                <a:uLnTx/>
                <a:uFillTx/>
                <a:ea typeface="+mn-ea"/>
                <a:cs typeface="+mn-cs"/>
              </a:rPr>
              <a:t> </a:t>
            </a:r>
            <a:r>
              <a:rPr kumimoji="0" lang="en-US" sz="1400" b="0" i="0" u="none" strike="noStrike" kern="0" cap="none" spc="0" normalizeH="0" baseline="0" noProof="0" dirty="0">
                <a:ln>
                  <a:noFill/>
                </a:ln>
                <a:solidFill>
                  <a:srgbClr val="FFFFFF"/>
                </a:solidFill>
                <a:effectLst/>
                <a:uLnTx/>
                <a:uFillTx/>
                <a:ea typeface="+mn-ea"/>
                <a:cs typeface="+mn-cs"/>
              </a:rPr>
              <a:t>engine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ea typeface="+mn-ea"/>
                <a:cs typeface="+mn-cs"/>
              </a:rPr>
              <a:t> • packing, padding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ea typeface="+mn-ea"/>
              <a:cs typeface="+mn-cs"/>
            </a:endParaRPr>
          </a:p>
        </p:txBody>
      </p:sp>
      <p:sp>
        <p:nvSpPr>
          <p:cNvPr id="27" name="Right Arrow 18"/>
          <p:cNvSpPr/>
          <p:nvPr/>
        </p:nvSpPr>
        <p:spPr>
          <a:xfrm>
            <a:off x="7171355" y="3057062"/>
            <a:ext cx="743156" cy="562438"/>
          </a:xfrm>
          <a:prstGeom prst="rightArrow">
            <a:avLst/>
          </a:prstGeom>
          <a:solidFill>
            <a:srgbClr val="FEFFFF">
              <a:lumMod val="25000"/>
            </a:srgbClr>
          </a:solidFill>
          <a:ln w="12700" cap="flat" cmpd="sng" algn="ctr">
            <a:solidFill>
              <a:srgbClr val="117A0E">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pic>
        <p:nvPicPr>
          <p:cNvPr id="16" name="Picture 15"/>
          <p:cNvPicPr>
            <a:picLocks noChangeAspect="1"/>
          </p:cNvPicPr>
          <p:nvPr/>
        </p:nvPicPr>
        <p:blipFill>
          <a:blip r:embed="rId3"/>
          <a:stretch>
            <a:fillRect/>
          </a:stretch>
        </p:blipFill>
        <p:spPr>
          <a:xfrm>
            <a:off x="326273" y="4383199"/>
            <a:ext cx="4116002" cy="1614509"/>
          </a:xfrm>
          <a:prstGeom prst="rect">
            <a:avLst/>
          </a:prstGeom>
        </p:spPr>
      </p:pic>
      <p:pic>
        <p:nvPicPr>
          <p:cNvPr id="4" name="Picture 3"/>
          <p:cNvPicPr>
            <a:picLocks noChangeAspect="1"/>
          </p:cNvPicPr>
          <p:nvPr/>
        </p:nvPicPr>
        <p:blipFill>
          <a:blip r:embed="rId4"/>
          <a:stretch>
            <a:fillRect/>
          </a:stretch>
        </p:blipFill>
        <p:spPr>
          <a:xfrm>
            <a:off x="4890602" y="5117504"/>
            <a:ext cx="2314575" cy="590550"/>
          </a:xfrm>
          <a:prstGeom prst="rect">
            <a:avLst/>
          </a:prstGeom>
        </p:spPr>
      </p:pic>
      <p:pic>
        <p:nvPicPr>
          <p:cNvPr id="7" name="Picture 6"/>
          <p:cNvPicPr>
            <a:picLocks noChangeAspect="1"/>
          </p:cNvPicPr>
          <p:nvPr/>
        </p:nvPicPr>
        <p:blipFill>
          <a:blip r:embed="rId5"/>
          <a:stretch>
            <a:fillRect/>
          </a:stretch>
        </p:blipFill>
        <p:spPr>
          <a:xfrm>
            <a:off x="4984197" y="4125329"/>
            <a:ext cx="2147403" cy="789046"/>
          </a:xfrm>
          <a:prstGeom prst="rect">
            <a:avLst/>
          </a:prstGeom>
        </p:spPr>
      </p:pic>
      <p:pic>
        <p:nvPicPr>
          <p:cNvPr id="8" name="Picture 7"/>
          <p:cNvPicPr>
            <a:picLocks noChangeAspect="1"/>
          </p:cNvPicPr>
          <p:nvPr/>
        </p:nvPicPr>
        <p:blipFill>
          <a:blip r:embed="rId6"/>
          <a:stretch>
            <a:fillRect/>
          </a:stretch>
        </p:blipFill>
        <p:spPr>
          <a:xfrm>
            <a:off x="8409593" y="4020029"/>
            <a:ext cx="2910968" cy="999646"/>
          </a:xfrm>
          <a:prstGeom prst="rect">
            <a:avLst/>
          </a:prstGeom>
        </p:spPr>
      </p:pic>
      <p:pic>
        <p:nvPicPr>
          <p:cNvPr id="9" name="Picture 8"/>
          <p:cNvPicPr>
            <a:picLocks noChangeAspect="1"/>
          </p:cNvPicPr>
          <p:nvPr/>
        </p:nvPicPr>
        <p:blipFill>
          <a:blip r:embed="rId7"/>
          <a:stretch>
            <a:fillRect/>
          </a:stretch>
        </p:blipFill>
        <p:spPr>
          <a:xfrm>
            <a:off x="7487689" y="5117504"/>
            <a:ext cx="4612608" cy="880204"/>
          </a:xfrm>
          <a:prstGeom prst="rect">
            <a:avLst/>
          </a:prstGeom>
        </p:spPr>
      </p:pic>
      <p:sp>
        <p:nvSpPr>
          <p:cNvPr id="10" name="TextBox 9"/>
          <p:cNvSpPr txBox="1"/>
          <p:nvPr/>
        </p:nvSpPr>
        <p:spPr>
          <a:xfrm>
            <a:off x="247945" y="3964544"/>
            <a:ext cx="3142955" cy="369332"/>
          </a:xfrm>
          <a:prstGeom prst="rect">
            <a:avLst/>
          </a:prstGeom>
          <a:noFill/>
        </p:spPr>
        <p:txBody>
          <a:bodyPr wrap="square" rtlCol="0">
            <a:spAutoFit/>
          </a:bodyPr>
          <a:lstStyle/>
          <a:p>
            <a:r>
              <a:rPr lang="en-US" dirty="0"/>
              <a:t>Example: binary classification</a:t>
            </a:r>
          </a:p>
        </p:txBody>
      </p:sp>
      <p:sp>
        <p:nvSpPr>
          <p:cNvPr id="29" name="Rectangle 28"/>
          <p:cNvSpPr/>
          <p:nvPr/>
        </p:nvSpPr>
        <p:spPr>
          <a:xfrm>
            <a:off x="3104245" y="6240929"/>
            <a:ext cx="9077325" cy="307777"/>
          </a:xfrm>
          <a:prstGeom prst="rect">
            <a:avLst/>
          </a:prstGeom>
        </p:spPr>
        <p:txBody>
          <a:bodyPr wrap="square">
            <a:spAutoFit/>
          </a:bodyPr>
          <a:lstStyle/>
          <a:p>
            <a:r>
              <a:rPr lang="en-US" sz="1400" dirty="0">
                <a:hlinkClick r:id="rId8"/>
              </a:rPr>
              <a:t>https://notebooks.azure.com/n/1zbIwzaANic/notebooks/CNTK_101_LogisticRegression.ipynb</a:t>
            </a:r>
            <a:r>
              <a:rPr lang="en-US" sz="1400" dirty="0"/>
              <a:t> </a:t>
            </a:r>
          </a:p>
        </p:txBody>
      </p:sp>
    </p:spTree>
    <p:extLst>
      <p:ext uri="{BB962C8B-B14F-4D97-AF65-F5344CB8AC3E}">
        <p14:creationId xmlns:p14="http://schemas.microsoft.com/office/powerpoint/2010/main" val="3807181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3" y="72104"/>
            <a:ext cx="10754682"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Demo: CNTK scale with Azure N-series VM</a:t>
            </a:r>
            <a:endParaRPr lang="en-US" cap="small" dirty="0">
              <a:solidFill>
                <a:schemeClr val="accent4"/>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273" y="866154"/>
            <a:ext cx="4700740" cy="3133827"/>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09270" y="1395586"/>
            <a:ext cx="6811704" cy="1807638"/>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00335" y="745045"/>
            <a:ext cx="4332148" cy="552082"/>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09270" y="4313556"/>
            <a:ext cx="6811704" cy="1756143"/>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68708" y="3537521"/>
            <a:ext cx="4389037" cy="634082"/>
          </a:xfrm>
          <a:prstGeom prst="rect">
            <a:avLst/>
          </a:prstGeom>
        </p:spPr>
      </p:pic>
      <p:sp>
        <p:nvSpPr>
          <p:cNvPr id="11" name="TextBox 10"/>
          <p:cNvSpPr txBox="1"/>
          <p:nvPr/>
        </p:nvSpPr>
        <p:spPr>
          <a:xfrm>
            <a:off x="5737638" y="3669896"/>
            <a:ext cx="3142955" cy="369332"/>
          </a:xfrm>
          <a:prstGeom prst="rect">
            <a:avLst/>
          </a:prstGeom>
          <a:noFill/>
        </p:spPr>
        <p:txBody>
          <a:bodyPr wrap="square" rtlCol="0">
            <a:spAutoFit/>
          </a:bodyPr>
          <a:lstStyle/>
          <a:p>
            <a:r>
              <a:rPr lang="en-US" dirty="0"/>
              <a:t>…with GPU set</a:t>
            </a:r>
          </a:p>
        </p:txBody>
      </p:sp>
      <p:sp>
        <p:nvSpPr>
          <p:cNvPr id="12" name="TextBox 11"/>
          <p:cNvSpPr txBox="1"/>
          <p:nvPr/>
        </p:nvSpPr>
        <p:spPr>
          <a:xfrm>
            <a:off x="5737637" y="866154"/>
            <a:ext cx="3142955" cy="369332"/>
          </a:xfrm>
          <a:prstGeom prst="rect">
            <a:avLst/>
          </a:prstGeom>
          <a:noFill/>
        </p:spPr>
        <p:txBody>
          <a:bodyPr wrap="square" rtlCol="0">
            <a:spAutoFit/>
          </a:bodyPr>
          <a:lstStyle/>
          <a:p>
            <a:r>
              <a:rPr lang="en-US" dirty="0"/>
              <a:t>…CPU set only</a:t>
            </a:r>
          </a:p>
        </p:txBody>
      </p:sp>
      <p:pic>
        <p:nvPicPr>
          <p:cNvPr id="13" name="Picture 1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438701" y="4292736"/>
            <a:ext cx="3770569" cy="1531718"/>
          </a:xfrm>
          <a:prstGeom prst="rect">
            <a:avLst/>
          </a:prstGeom>
        </p:spPr>
      </p:pic>
      <p:pic>
        <p:nvPicPr>
          <p:cNvPr id="15" name="Picture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6273" y="4076722"/>
            <a:ext cx="1111525" cy="1992977"/>
          </a:xfrm>
          <a:prstGeom prst="rect">
            <a:avLst/>
          </a:prstGeom>
        </p:spPr>
      </p:pic>
    </p:spTree>
    <p:extLst>
      <p:ext uri="{BB962C8B-B14F-4D97-AF65-F5344CB8AC3E}">
        <p14:creationId xmlns:p14="http://schemas.microsoft.com/office/powerpoint/2010/main" val="2234619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How to get started with CNTK</a:t>
            </a:r>
            <a:endParaRPr lang="en-US" cap="small" dirty="0">
              <a:solidFill>
                <a:schemeClr val="accent4"/>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4092" y="1176062"/>
            <a:ext cx="7754563" cy="3929578"/>
          </a:xfrm>
          <a:prstGeom prst="rect">
            <a:avLst/>
          </a:prstGeom>
        </p:spPr>
      </p:pic>
      <p:sp>
        <p:nvSpPr>
          <p:cNvPr id="10" name="TextBox 9"/>
          <p:cNvSpPr txBox="1"/>
          <p:nvPr/>
        </p:nvSpPr>
        <p:spPr>
          <a:xfrm>
            <a:off x="8179893" y="1532274"/>
            <a:ext cx="3824748" cy="3877985"/>
          </a:xfrm>
          <a:prstGeom prst="rect">
            <a:avLst/>
          </a:prstGeom>
          <a:noFill/>
        </p:spPr>
        <p:txBody>
          <a:bodyPr wrap="square" rtlCol="0">
            <a:spAutoFit/>
          </a:bodyPr>
          <a:lstStyle/>
          <a:p>
            <a:r>
              <a:rPr lang="en-US" b="1" dirty="0"/>
              <a:t>Binaries &amp; Tutorials</a:t>
            </a:r>
          </a:p>
          <a:p>
            <a:r>
              <a:rPr lang="en-US" sz="1400" dirty="0">
                <a:hlinkClick r:id="rId4"/>
              </a:rPr>
              <a:t>https://github.com/Microsoft/CNTK/wiki</a:t>
            </a:r>
            <a:r>
              <a:rPr lang="en-US" sz="1400" dirty="0"/>
              <a:t> </a:t>
            </a:r>
          </a:p>
          <a:p>
            <a:endParaRPr lang="en-US" dirty="0"/>
          </a:p>
          <a:p>
            <a:r>
              <a:rPr lang="en-US" b="1" dirty="0"/>
              <a:t>Deep-learning VM Toolkit </a:t>
            </a:r>
            <a:r>
              <a:rPr lang="en-US" sz="1400" dirty="0">
                <a:hlinkClick r:id="rId5"/>
              </a:rPr>
              <a:t>https://azure.microsoft.com/en-us/marketplace/partners/microsoft-ads/dsvm-deep-learningtoolkit/</a:t>
            </a:r>
            <a:r>
              <a:rPr lang="en-US" sz="1400" dirty="0"/>
              <a:t> </a:t>
            </a:r>
          </a:p>
          <a:p>
            <a:endParaRPr lang="en-US" dirty="0"/>
          </a:p>
          <a:p>
            <a:r>
              <a:rPr lang="en-US" b="1" dirty="0"/>
              <a:t>Deep-dive lecture &amp; labs</a:t>
            </a:r>
          </a:p>
          <a:p>
            <a:r>
              <a:rPr lang="en-US" sz="1400" dirty="0">
                <a:hlinkClick r:id="rId6"/>
              </a:rPr>
              <a:t>https://www.youtube.com/watch?v=pl-kbFJ1KzU</a:t>
            </a:r>
            <a:r>
              <a:rPr lang="en-US" sz="1400" dirty="0"/>
              <a:t> </a:t>
            </a:r>
          </a:p>
          <a:p>
            <a:endParaRPr lang="en-US" dirty="0"/>
          </a:p>
          <a:p>
            <a:r>
              <a:rPr lang="en-US" b="1" dirty="0"/>
              <a:t>Team Q&amp;A</a:t>
            </a:r>
          </a:p>
          <a:p>
            <a:r>
              <a:rPr lang="en-US" sz="1400" dirty="0">
                <a:hlinkClick r:id="rId7"/>
              </a:rPr>
              <a:t>http://stackoverflow.com/questions/tagged/cntk</a:t>
            </a:r>
            <a:r>
              <a:rPr lang="en-US" sz="1400" dirty="0"/>
              <a:t> </a:t>
            </a:r>
          </a:p>
          <a:p>
            <a:endParaRPr lang="en-US" dirty="0"/>
          </a:p>
          <a:p>
            <a:endParaRPr lang="en-US" dirty="0"/>
          </a:p>
        </p:txBody>
      </p:sp>
    </p:spTree>
    <p:extLst>
      <p:ext uri="{BB962C8B-B14F-4D97-AF65-F5344CB8AC3E}">
        <p14:creationId xmlns:p14="http://schemas.microsoft.com/office/powerpoint/2010/main" val="2696588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73" y="72104"/>
            <a:ext cx="9765994" cy="530987"/>
          </a:xfrm>
        </p:spPr>
        <p:txBody>
          <a:bodyPr/>
          <a:lstStyle/>
          <a:p>
            <a:r>
              <a:rPr lang="en-US" b="1" cap="small" dirty="0">
                <a:solidFill>
                  <a:schemeClr val="accent4"/>
                </a:solidFill>
              </a:rPr>
              <a:t>Where to go from here…</a:t>
            </a:r>
            <a:endParaRPr lang="en-US" cap="small" dirty="0">
              <a:solidFill>
                <a:schemeClr val="accent4"/>
              </a:solidFill>
            </a:endParaRPr>
          </a:p>
        </p:txBody>
      </p:sp>
      <p:sp>
        <p:nvSpPr>
          <p:cNvPr id="10" name="Content Placeholder 2"/>
          <p:cNvSpPr txBox="1">
            <a:spLocks/>
          </p:cNvSpPr>
          <p:nvPr/>
        </p:nvSpPr>
        <p:spPr>
          <a:xfrm>
            <a:off x="478672" y="963299"/>
            <a:ext cx="10923497" cy="440502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588"/>
              </a:spcAft>
              <a:buClrTx/>
              <a:buSzTx/>
              <a:buFont typeface="Arial"/>
              <a:buNone/>
              <a:tabLst/>
              <a:defRPr/>
            </a:pPr>
            <a:endParaRPr kumimoji="0" lang="en-US" sz="240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7" name="Content Placeholder 2"/>
          <p:cNvSpPr txBox="1">
            <a:spLocks/>
          </p:cNvSpPr>
          <p:nvPr/>
        </p:nvSpPr>
        <p:spPr>
          <a:xfrm>
            <a:off x="815807" y="1882310"/>
            <a:ext cx="6763710" cy="2225201"/>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588"/>
              </a:spcAft>
              <a:buClrTx/>
              <a:buSzTx/>
              <a:buFont typeface="+mj-lt"/>
              <a:buAutoNum type="arabicPeriod"/>
              <a:tabLst/>
              <a:defRPr/>
            </a:pPr>
            <a:r>
              <a:rPr lang="en-US" dirty="0">
                <a:latin typeface="Segoe UI Light" panose="020B0502040204020203" pitchFamily="34" charset="0"/>
                <a:cs typeface="Segoe UI Light" panose="020B0502040204020203" pitchFamily="34" charset="0"/>
              </a:rPr>
              <a:t>Tame your data. Try {more human} data tools.</a:t>
            </a:r>
          </a:p>
          <a:p>
            <a:pPr marL="514350" marR="0" lvl="0" indent="-514350" algn="l" defTabSz="914400" rtl="0" eaLnBrk="1" fontAlgn="auto" latinLnBrk="0" hangingPunct="1">
              <a:lnSpc>
                <a:spcPct val="90000"/>
              </a:lnSpc>
              <a:spcBef>
                <a:spcPts val="1000"/>
              </a:spcBef>
              <a:spcAft>
                <a:spcPts val="588"/>
              </a:spcAft>
              <a:buClrTx/>
              <a:buSzTx/>
              <a:buFont typeface="+mj-lt"/>
              <a:buAutoNum type="arabicPeriod"/>
              <a:tabLst/>
              <a:defRPr/>
            </a:pPr>
            <a:r>
              <a:rPr lang="en-US" dirty="0">
                <a:latin typeface="Segoe UI Light" panose="020B0502040204020203" pitchFamily="34" charset="0"/>
                <a:cs typeface="Segoe UI Light" panose="020B0502040204020203" pitchFamily="34" charset="0"/>
              </a:rPr>
              <a:t>Consider MPP Data Science credential</a:t>
            </a:r>
          </a:p>
          <a:p>
            <a:pPr marL="514350" marR="0" lvl="0" indent="-514350" algn="l" defTabSz="914400" rtl="0" eaLnBrk="1" fontAlgn="auto" latinLnBrk="0" hangingPunct="1">
              <a:lnSpc>
                <a:spcPct val="90000"/>
              </a:lnSpc>
              <a:spcBef>
                <a:spcPts val="1000"/>
              </a:spcBef>
              <a:spcAft>
                <a:spcPts val="588"/>
              </a:spcAft>
              <a:buClrTx/>
              <a:buSzTx/>
              <a:buFont typeface="+mj-lt"/>
              <a:buAutoNum type="arabicPeriod"/>
              <a:tabLst/>
              <a:defRPr/>
            </a:pPr>
            <a:r>
              <a:rPr lang="en-US" dirty="0">
                <a:latin typeface="Segoe UI Light" panose="020B0502040204020203" pitchFamily="34" charset="0"/>
                <a:cs typeface="Segoe UI Light" panose="020B0502040204020203" pitchFamily="34" charset="0"/>
              </a:rPr>
              <a:t>Enter Imagine Cup {$100K cash prize}</a:t>
            </a:r>
            <a:endParaRPr kumimoji="0" lang="en-US"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7643" y="1323975"/>
            <a:ext cx="3245271" cy="382804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672" y="4617122"/>
            <a:ext cx="6442719" cy="454780"/>
          </a:xfrm>
          <a:prstGeom prst="rect">
            <a:avLst/>
          </a:prstGeom>
        </p:spPr>
      </p:pic>
    </p:spTree>
    <p:extLst>
      <p:ext uri="{BB962C8B-B14F-4D97-AF65-F5344CB8AC3E}">
        <p14:creationId xmlns:p14="http://schemas.microsoft.com/office/powerpoint/2010/main" val="188293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91341" y="872536"/>
            <a:ext cx="11967743" cy="5213829"/>
            <a:chOff x="169686" y="1416539"/>
            <a:chExt cx="11967743" cy="5213829"/>
          </a:xfrm>
        </p:grpSpPr>
        <p:grpSp>
          <p:nvGrpSpPr>
            <p:cNvPr id="8" name="Group 7"/>
            <p:cNvGrpSpPr/>
            <p:nvPr/>
          </p:nvGrpSpPr>
          <p:grpSpPr>
            <a:xfrm>
              <a:off x="1186098" y="1420398"/>
              <a:ext cx="10792906" cy="4726328"/>
              <a:chOff x="1225175" y="1860014"/>
              <a:chExt cx="10792906" cy="4726328"/>
            </a:xfrm>
          </p:grpSpPr>
          <p:sp>
            <p:nvSpPr>
              <p:cNvPr id="16" name="Rectangle 15"/>
              <p:cNvSpPr/>
              <p:nvPr/>
            </p:nvSpPr>
            <p:spPr>
              <a:xfrm>
                <a:off x="1225175" y="1860014"/>
                <a:ext cx="10743927" cy="4726328"/>
              </a:xfrm>
              <a:prstGeom prst="rect">
                <a:avLst/>
              </a:prstGeom>
              <a:solidFill>
                <a:srgbClr val="031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16"/>
              <p:cNvSpPr/>
              <p:nvPr/>
            </p:nvSpPr>
            <p:spPr>
              <a:xfrm>
                <a:off x="1225176" y="2968831"/>
                <a:ext cx="8307294" cy="3617511"/>
              </a:xfrm>
              <a:prstGeom prst="rect">
                <a:avLst/>
              </a:prstGeom>
              <a:solidFill>
                <a:srgbClr val="145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ectangle 17"/>
              <p:cNvSpPr/>
              <p:nvPr/>
            </p:nvSpPr>
            <p:spPr>
              <a:xfrm>
                <a:off x="1225176" y="4041106"/>
                <a:ext cx="5423648" cy="2545236"/>
              </a:xfrm>
              <a:prstGeom prst="rect">
                <a:avLst/>
              </a:prstGeom>
              <a:solidFill>
                <a:srgbClr val="249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p:cNvSpPr txBox="1"/>
              <p:nvPr/>
            </p:nvSpPr>
            <p:spPr>
              <a:xfrm>
                <a:off x="4522085" y="4075065"/>
                <a:ext cx="2077011" cy="584776"/>
              </a:xfrm>
              <a:prstGeom prst="rect">
                <a:avLst/>
              </a:prstGeom>
              <a:noFill/>
            </p:spPr>
            <p:txBody>
              <a:bodyPr wrap="none" rtlCol="0">
                <a:spAutoFit/>
              </a:bodyPr>
              <a:lstStyle/>
              <a:p>
                <a:r>
                  <a:rPr lang="en-US" sz="3200" dirty="0">
                    <a:solidFill>
                      <a:schemeClr val="bg1"/>
                    </a:solidFill>
                  </a:rPr>
                  <a:t>ERP/CRM</a:t>
                </a:r>
              </a:p>
            </p:txBody>
          </p:sp>
          <p:sp>
            <p:nvSpPr>
              <p:cNvPr id="20" name="TextBox 19"/>
              <p:cNvSpPr txBox="1"/>
              <p:nvPr/>
            </p:nvSpPr>
            <p:spPr>
              <a:xfrm>
                <a:off x="1482165" y="4604251"/>
                <a:ext cx="1239767" cy="400110"/>
              </a:xfrm>
              <a:prstGeom prst="rect">
                <a:avLst/>
              </a:prstGeom>
              <a:noFill/>
            </p:spPr>
            <p:txBody>
              <a:bodyPr wrap="none" rtlCol="0">
                <a:spAutoFit/>
              </a:bodyPr>
              <a:lstStyle/>
              <a:p>
                <a:r>
                  <a:rPr lang="en-US" sz="2000" dirty="0">
                    <a:solidFill>
                      <a:schemeClr val="bg1"/>
                    </a:solidFill>
                  </a:rPr>
                  <a:t>Payables</a:t>
                </a:r>
              </a:p>
            </p:txBody>
          </p:sp>
          <p:sp>
            <p:nvSpPr>
              <p:cNvPr id="21" name="TextBox 20"/>
              <p:cNvSpPr txBox="1"/>
              <p:nvPr/>
            </p:nvSpPr>
            <p:spPr>
              <a:xfrm>
                <a:off x="1482165" y="5220448"/>
                <a:ext cx="968635" cy="400110"/>
              </a:xfrm>
              <a:prstGeom prst="rect">
                <a:avLst/>
              </a:prstGeom>
              <a:noFill/>
            </p:spPr>
            <p:txBody>
              <a:bodyPr wrap="none" rtlCol="0">
                <a:spAutoFit/>
              </a:bodyPr>
              <a:lstStyle/>
              <a:p>
                <a:r>
                  <a:rPr lang="en-US" sz="2000" dirty="0">
                    <a:solidFill>
                      <a:schemeClr val="bg1"/>
                    </a:solidFill>
                  </a:rPr>
                  <a:t>Payroll</a:t>
                </a:r>
              </a:p>
            </p:txBody>
          </p:sp>
          <p:sp>
            <p:nvSpPr>
              <p:cNvPr id="22" name="TextBox 21"/>
              <p:cNvSpPr txBox="1"/>
              <p:nvPr/>
            </p:nvSpPr>
            <p:spPr>
              <a:xfrm>
                <a:off x="1482165" y="5836643"/>
                <a:ext cx="1239642" cy="400110"/>
              </a:xfrm>
              <a:prstGeom prst="rect">
                <a:avLst/>
              </a:prstGeom>
              <a:noFill/>
            </p:spPr>
            <p:txBody>
              <a:bodyPr wrap="none" rtlCol="0">
                <a:spAutoFit/>
              </a:bodyPr>
              <a:lstStyle/>
              <a:p>
                <a:r>
                  <a:rPr lang="en-US" sz="2000" dirty="0">
                    <a:solidFill>
                      <a:schemeClr val="bg1"/>
                    </a:solidFill>
                  </a:rPr>
                  <a:t>Inventory</a:t>
                </a:r>
              </a:p>
            </p:txBody>
          </p:sp>
          <p:sp>
            <p:nvSpPr>
              <p:cNvPr id="23" name="TextBox 22"/>
              <p:cNvSpPr txBox="1"/>
              <p:nvPr/>
            </p:nvSpPr>
            <p:spPr>
              <a:xfrm>
                <a:off x="3508704" y="4604251"/>
                <a:ext cx="1196812" cy="400110"/>
              </a:xfrm>
              <a:prstGeom prst="rect">
                <a:avLst/>
              </a:prstGeom>
              <a:noFill/>
            </p:spPr>
            <p:txBody>
              <a:bodyPr wrap="none" rtlCol="0">
                <a:spAutoFit/>
              </a:bodyPr>
              <a:lstStyle/>
              <a:p>
                <a:r>
                  <a:rPr lang="en-US" sz="2000" dirty="0">
                    <a:solidFill>
                      <a:schemeClr val="bg1"/>
                    </a:solidFill>
                  </a:rPr>
                  <a:t>Contacts</a:t>
                </a:r>
              </a:p>
            </p:txBody>
          </p:sp>
          <p:sp>
            <p:nvSpPr>
              <p:cNvPr id="24" name="TextBox 23"/>
              <p:cNvSpPr txBox="1"/>
              <p:nvPr/>
            </p:nvSpPr>
            <p:spPr>
              <a:xfrm>
                <a:off x="3508704" y="5220448"/>
                <a:ext cx="1752728" cy="400110"/>
              </a:xfrm>
              <a:prstGeom prst="rect">
                <a:avLst/>
              </a:prstGeom>
              <a:noFill/>
            </p:spPr>
            <p:txBody>
              <a:bodyPr wrap="none" rtlCol="0">
                <a:spAutoFit/>
              </a:bodyPr>
              <a:lstStyle/>
              <a:p>
                <a:r>
                  <a:rPr lang="en-US" sz="2000" dirty="0">
                    <a:solidFill>
                      <a:schemeClr val="bg1"/>
                    </a:solidFill>
                  </a:rPr>
                  <a:t>Deal Tracking</a:t>
                </a:r>
              </a:p>
            </p:txBody>
          </p:sp>
          <p:sp>
            <p:nvSpPr>
              <p:cNvPr id="25" name="TextBox 24"/>
              <p:cNvSpPr txBox="1"/>
              <p:nvPr/>
            </p:nvSpPr>
            <p:spPr>
              <a:xfrm>
                <a:off x="3508704" y="5836643"/>
                <a:ext cx="1810086" cy="400110"/>
              </a:xfrm>
              <a:prstGeom prst="rect">
                <a:avLst/>
              </a:prstGeom>
              <a:noFill/>
            </p:spPr>
            <p:txBody>
              <a:bodyPr wrap="none" rtlCol="0">
                <a:spAutoFit/>
              </a:bodyPr>
              <a:lstStyle/>
              <a:p>
                <a:r>
                  <a:rPr lang="en-US" sz="2000" dirty="0">
                    <a:solidFill>
                      <a:schemeClr val="bg1"/>
                    </a:solidFill>
                  </a:rPr>
                  <a:t>Sales Pipeline</a:t>
                </a:r>
              </a:p>
            </p:txBody>
          </p:sp>
          <p:sp>
            <p:nvSpPr>
              <p:cNvPr id="26" name="TextBox 25"/>
              <p:cNvSpPr txBox="1"/>
              <p:nvPr/>
            </p:nvSpPr>
            <p:spPr>
              <a:xfrm>
                <a:off x="1482167" y="3078377"/>
                <a:ext cx="1466242" cy="707886"/>
              </a:xfrm>
              <a:prstGeom prst="rect">
                <a:avLst/>
              </a:prstGeom>
              <a:noFill/>
            </p:spPr>
            <p:txBody>
              <a:bodyPr wrap="none" rtlCol="0">
                <a:spAutoFit/>
              </a:bodyPr>
              <a:lstStyle/>
              <a:p>
                <a:r>
                  <a:rPr lang="en-US" sz="2000" dirty="0">
                    <a:solidFill>
                      <a:schemeClr val="bg1"/>
                    </a:solidFill>
                  </a:rPr>
                  <a:t>Advertising</a:t>
                </a:r>
              </a:p>
              <a:p>
                <a:r>
                  <a:rPr lang="en-US" sz="2000" dirty="0">
                    <a:solidFill>
                      <a:schemeClr val="bg1"/>
                    </a:solidFill>
                  </a:rPr>
                  <a:t>Mobile</a:t>
                </a:r>
              </a:p>
            </p:txBody>
          </p:sp>
          <p:sp>
            <p:nvSpPr>
              <p:cNvPr id="27" name="TextBox 26"/>
              <p:cNvSpPr txBox="1"/>
              <p:nvPr/>
            </p:nvSpPr>
            <p:spPr>
              <a:xfrm>
                <a:off x="6985643" y="4297474"/>
                <a:ext cx="2323047" cy="2246769"/>
              </a:xfrm>
              <a:prstGeom prst="rect">
                <a:avLst/>
              </a:prstGeom>
              <a:noFill/>
            </p:spPr>
            <p:txBody>
              <a:bodyPr wrap="none" rtlCol="0">
                <a:spAutoFit/>
              </a:bodyPr>
              <a:lstStyle/>
              <a:p>
                <a:r>
                  <a:rPr lang="en-US" sz="2000" dirty="0">
                    <a:solidFill>
                      <a:schemeClr val="bg1"/>
                    </a:solidFill>
                  </a:rPr>
                  <a:t>Web Logs</a:t>
                </a:r>
              </a:p>
              <a:p>
                <a:endParaRPr lang="en-US" sz="2000" dirty="0">
                  <a:solidFill>
                    <a:schemeClr val="bg1"/>
                  </a:solidFill>
                </a:endParaRPr>
              </a:p>
              <a:p>
                <a:r>
                  <a:rPr lang="en-US" sz="2000" dirty="0">
                    <a:solidFill>
                      <a:schemeClr val="bg1"/>
                    </a:solidFill>
                  </a:rPr>
                  <a:t>Digital Marketing</a:t>
                </a:r>
              </a:p>
              <a:p>
                <a:endParaRPr lang="en-US" sz="2000" dirty="0">
                  <a:solidFill>
                    <a:schemeClr val="bg1"/>
                  </a:solidFill>
                </a:endParaRPr>
              </a:p>
              <a:p>
                <a:r>
                  <a:rPr lang="en-US" sz="2000" dirty="0">
                    <a:solidFill>
                      <a:schemeClr val="bg1"/>
                    </a:solidFill>
                  </a:rPr>
                  <a:t>Search Marketing</a:t>
                </a:r>
              </a:p>
              <a:p>
                <a:endParaRPr lang="en-US" sz="2000" dirty="0">
                  <a:solidFill>
                    <a:schemeClr val="bg1"/>
                  </a:solidFill>
                </a:endParaRPr>
              </a:p>
              <a:p>
                <a:r>
                  <a:rPr lang="en-US" sz="2000" dirty="0">
                    <a:solidFill>
                      <a:schemeClr val="bg1"/>
                    </a:solidFill>
                  </a:rPr>
                  <a:t>Recommendations</a:t>
                </a:r>
              </a:p>
            </p:txBody>
          </p:sp>
          <p:sp>
            <p:nvSpPr>
              <p:cNvPr id="28" name="TextBox 27"/>
              <p:cNvSpPr txBox="1"/>
              <p:nvPr/>
            </p:nvSpPr>
            <p:spPr>
              <a:xfrm>
                <a:off x="3509088" y="3079312"/>
                <a:ext cx="1695997" cy="707886"/>
              </a:xfrm>
              <a:prstGeom prst="rect">
                <a:avLst/>
              </a:prstGeom>
              <a:noFill/>
            </p:spPr>
            <p:txBody>
              <a:bodyPr wrap="none" rtlCol="0">
                <a:spAutoFit/>
              </a:bodyPr>
              <a:lstStyle/>
              <a:p>
                <a:r>
                  <a:rPr lang="en-US" sz="2000" dirty="0">
                    <a:solidFill>
                      <a:schemeClr val="bg1"/>
                    </a:solidFill>
                  </a:rPr>
                  <a:t>Collaboration</a:t>
                </a:r>
              </a:p>
              <a:p>
                <a:r>
                  <a:rPr lang="en-US" sz="2000" dirty="0" err="1">
                    <a:solidFill>
                      <a:schemeClr val="bg1"/>
                    </a:solidFill>
                  </a:rPr>
                  <a:t>eCommerce</a:t>
                </a:r>
                <a:endParaRPr lang="en-US" sz="2000" dirty="0">
                  <a:solidFill>
                    <a:schemeClr val="bg1"/>
                  </a:solidFill>
                </a:endParaRPr>
              </a:p>
            </p:txBody>
          </p:sp>
          <p:sp>
            <p:nvSpPr>
              <p:cNvPr id="29" name="TextBox 28"/>
              <p:cNvSpPr txBox="1"/>
              <p:nvPr/>
            </p:nvSpPr>
            <p:spPr>
              <a:xfrm>
                <a:off x="6934688" y="3173131"/>
                <a:ext cx="1705515" cy="584776"/>
              </a:xfrm>
              <a:prstGeom prst="rect">
                <a:avLst/>
              </a:prstGeom>
              <a:noFill/>
            </p:spPr>
            <p:txBody>
              <a:bodyPr wrap="none" rtlCol="0">
                <a:spAutoFit/>
              </a:bodyPr>
              <a:lstStyle/>
              <a:p>
                <a:r>
                  <a:rPr lang="en-US" sz="3200" dirty="0">
                    <a:solidFill>
                      <a:schemeClr val="bg1"/>
                    </a:solidFill>
                  </a:rPr>
                  <a:t>Web 2.0</a:t>
                </a:r>
              </a:p>
            </p:txBody>
          </p:sp>
          <p:sp>
            <p:nvSpPr>
              <p:cNvPr id="30" name="TextBox 29"/>
              <p:cNvSpPr txBox="1"/>
              <p:nvPr/>
            </p:nvSpPr>
            <p:spPr>
              <a:xfrm>
                <a:off x="9652812" y="2132556"/>
                <a:ext cx="1758614" cy="584776"/>
              </a:xfrm>
              <a:prstGeom prst="rect">
                <a:avLst/>
              </a:prstGeom>
              <a:noFill/>
            </p:spPr>
            <p:txBody>
              <a:bodyPr wrap="none" rtlCol="0">
                <a:spAutoFit/>
              </a:bodyPr>
              <a:lstStyle/>
              <a:p>
                <a:r>
                  <a:rPr lang="en-US" sz="3200" dirty="0">
                    <a:solidFill>
                      <a:schemeClr val="bg1"/>
                    </a:solidFill>
                  </a:rPr>
                  <a:t>Big Data</a:t>
                </a:r>
              </a:p>
            </p:txBody>
          </p:sp>
          <p:sp>
            <p:nvSpPr>
              <p:cNvPr id="31" name="TextBox 30"/>
              <p:cNvSpPr txBox="1"/>
              <p:nvPr/>
            </p:nvSpPr>
            <p:spPr>
              <a:xfrm>
                <a:off x="1493452" y="2037802"/>
                <a:ext cx="1638264" cy="707886"/>
              </a:xfrm>
              <a:prstGeom prst="rect">
                <a:avLst/>
              </a:prstGeom>
              <a:noFill/>
            </p:spPr>
            <p:txBody>
              <a:bodyPr wrap="none" rtlCol="0">
                <a:spAutoFit/>
              </a:bodyPr>
              <a:lstStyle/>
              <a:p>
                <a:r>
                  <a:rPr lang="en-US" sz="2000" dirty="0">
                    <a:solidFill>
                      <a:schemeClr val="bg1"/>
                    </a:solidFill>
                  </a:rPr>
                  <a:t>Click Stream</a:t>
                </a:r>
              </a:p>
              <a:p>
                <a:r>
                  <a:rPr lang="en-US" sz="2000" dirty="0">
                    <a:solidFill>
                      <a:schemeClr val="bg1"/>
                    </a:solidFill>
                  </a:rPr>
                  <a:t>Wikis/Blogs</a:t>
                </a:r>
              </a:p>
            </p:txBody>
          </p:sp>
          <p:sp>
            <p:nvSpPr>
              <p:cNvPr id="32" name="TextBox 31"/>
              <p:cNvSpPr txBox="1"/>
              <p:nvPr/>
            </p:nvSpPr>
            <p:spPr>
              <a:xfrm>
                <a:off x="3518831" y="2049098"/>
                <a:ext cx="2736071" cy="400110"/>
              </a:xfrm>
              <a:prstGeom prst="rect">
                <a:avLst/>
              </a:prstGeom>
              <a:noFill/>
            </p:spPr>
            <p:txBody>
              <a:bodyPr wrap="none" rtlCol="0">
                <a:spAutoFit/>
              </a:bodyPr>
              <a:lstStyle/>
              <a:p>
                <a:r>
                  <a:rPr lang="en-US" sz="2000" dirty="0">
                    <a:solidFill>
                      <a:schemeClr val="bg1"/>
                    </a:solidFill>
                  </a:rPr>
                  <a:t>Sensors/RFID devices</a:t>
                </a:r>
              </a:p>
            </p:txBody>
          </p:sp>
          <p:sp>
            <p:nvSpPr>
              <p:cNvPr id="33" name="TextBox 32"/>
              <p:cNvSpPr txBox="1"/>
              <p:nvPr/>
            </p:nvSpPr>
            <p:spPr>
              <a:xfrm>
                <a:off x="6996930" y="2037802"/>
                <a:ext cx="2109271" cy="707886"/>
              </a:xfrm>
              <a:prstGeom prst="rect">
                <a:avLst/>
              </a:prstGeom>
              <a:noFill/>
            </p:spPr>
            <p:txBody>
              <a:bodyPr wrap="none" rtlCol="0">
                <a:spAutoFit/>
              </a:bodyPr>
              <a:lstStyle/>
              <a:p>
                <a:r>
                  <a:rPr lang="en-US" sz="2000" dirty="0">
                    <a:solidFill>
                      <a:schemeClr val="bg1"/>
                    </a:solidFill>
                  </a:rPr>
                  <a:t>Social Sentiment</a:t>
                </a:r>
              </a:p>
              <a:p>
                <a:r>
                  <a:rPr lang="en-US" sz="2000" dirty="0">
                    <a:solidFill>
                      <a:schemeClr val="bg1"/>
                    </a:solidFill>
                  </a:rPr>
                  <a:t>Audio/Video</a:t>
                </a:r>
              </a:p>
            </p:txBody>
          </p:sp>
          <p:sp>
            <p:nvSpPr>
              <p:cNvPr id="34" name="TextBox 33"/>
              <p:cNvSpPr txBox="1"/>
              <p:nvPr/>
            </p:nvSpPr>
            <p:spPr>
              <a:xfrm>
                <a:off x="9652454" y="2790948"/>
                <a:ext cx="2365627" cy="3785652"/>
              </a:xfrm>
              <a:prstGeom prst="rect">
                <a:avLst/>
              </a:prstGeom>
              <a:noFill/>
            </p:spPr>
            <p:txBody>
              <a:bodyPr wrap="none" rtlCol="0">
                <a:spAutoFit/>
              </a:bodyPr>
              <a:lstStyle/>
              <a:p>
                <a:r>
                  <a:rPr lang="en-US" sz="2000" dirty="0">
                    <a:solidFill>
                      <a:schemeClr val="bg1"/>
                    </a:solidFill>
                  </a:rPr>
                  <a:t>Log Files</a:t>
                </a:r>
              </a:p>
              <a:p>
                <a:endParaRPr lang="en-US" sz="2000" dirty="0">
                  <a:solidFill>
                    <a:schemeClr val="bg1"/>
                  </a:solidFill>
                </a:endParaRPr>
              </a:p>
              <a:p>
                <a:r>
                  <a:rPr lang="en-US" sz="2000" dirty="0">
                    <a:solidFill>
                      <a:schemeClr val="bg1"/>
                    </a:solidFill>
                  </a:rPr>
                  <a:t>Spatial &amp; GPS</a:t>
                </a:r>
              </a:p>
              <a:p>
                <a:r>
                  <a:rPr lang="en-US" sz="2000" dirty="0">
                    <a:solidFill>
                      <a:schemeClr val="bg1"/>
                    </a:solidFill>
                  </a:rPr>
                  <a:t>Coordinates</a:t>
                </a:r>
              </a:p>
              <a:p>
                <a:endParaRPr lang="en-US" sz="2000" dirty="0">
                  <a:solidFill>
                    <a:schemeClr val="bg1"/>
                  </a:solidFill>
                </a:endParaRPr>
              </a:p>
              <a:p>
                <a:r>
                  <a:rPr lang="en-US" sz="2000" dirty="0">
                    <a:solidFill>
                      <a:schemeClr val="bg1"/>
                    </a:solidFill>
                  </a:rPr>
                  <a:t>Data Market Feeds</a:t>
                </a:r>
              </a:p>
              <a:p>
                <a:endParaRPr lang="en-US" sz="2000" dirty="0">
                  <a:solidFill>
                    <a:schemeClr val="bg1"/>
                  </a:solidFill>
                </a:endParaRPr>
              </a:p>
              <a:p>
                <a:r>
                  <a:rPr lang="en-US" sz="2000" dirty="0" err="1">
                    <a:solidFill>
                      <a:schemeClr val="bg1"/>
                    </a:solidFill>
                  </a:rPr>
                  <a:t>eGov</a:t>
                </a:r>
                <a:r>
                  <a:rPr lang="en-US" sz="2000" dirty="0">
                    <a:solidFill>
                      <a:schemeClr val="bg1"/>
                    </a:solidFill>
                  </a:rPr>
                  <a:t> Feeds</a:t>
                </a:r>
              </a:p>
              <a:p>
                <a:endParaRPr lang="en-US" sz="2000" dirty="0">
                  <a:solidFill>
                    <a:schemeClr val="bg1"/>
                  </a:solidFill>
                </a:endParaRPr>
              </a:p>
              <a:p>
                <a:r>
                  <a:rPr lang="en-US" sz="2000" dirty="0">
                    <a:solidFill>
                      <a:schemeClr val="bg1"/>
                    </a:solidFill>
                  </a:rPr>
                  <a:t>Weather</a:t>
                </a:r>
              </a:p>
              <a:p>
                <a:endParaRPr lang="en-US" sz="2000" dirty="0">
                  <a:solidFill>
                    <a:schemeClr val="bg1"/>
                  </a:solidFill>
                </a:endParaRPr>
              </a:p>
              <a:p>
                <a:r>
                  <a:rPr lang="en-US" sz="2000" dirty="0">
                    <a:solidFill>
                      <a:schemeClr val="bg1"/>
                    </a:solidFill>
                  </a:rPr>
                  <a:t>Text/image</a:t>
                </a:r>
              </a:p>
            </p:txBody>
          </p:sp>
        </p:grpSp>
        <p:sp>
          <p:nvSpPr>
            <p:cNvPr id="9" name="TextBox 8"/>
            <p:cNvSpPr txBox="1"/>
            <p:nvPr/>
          </p:nvSpPr>
          <p:spPr>
            <a:xfrm>
              <a:off x="195384" y="1611923"/>
              <a:ext cx="736387" cy="646331"/>
            </a:xfrm>
            <a:prstGeom prst="rect">
              <a:avLst/>
            </a:prstGeom>
            <a:noFill/>
          </p:spPr>
          <p:txBody>
            <a:bodyPr wrap="none" rtlCol="0">
              <a:spAutoFit/>
            </a:bodyPr>
            <a:lstStyle/>
            <a:p>
              <a:r>
                <a:rPr lang="en-US" dirty="0" err="1"/>
                <a:t>Peta</a:t>
              </a:r>
              <a:endParaRPr lang="en-US" dirty="0"/>
            </a:p>
            <a:p>
              <a:r>
                <a:rPr lang="en-US" dirty="0"/>
                <a:t>bytes</a:t>
              </a:r>
            </a:p>
          </p:txBody>
        </p:sp>
        <p:sp>
          <p:nvSpPr>
            <p:cNvPr id="10" name="TextBox 9"/>
            <p:cNvSpPr txBox="1"/>
            <p:nvPr/>
          </p:nvSpPr>
          <p:spPr>
            <a:xfrm>
              <a:off x="195384" y="2731477"/>
              <a:ext cx="736387" cy="646331"/>
            </a:xfrm>
            <a:prstGeom prst="rect">
              <a:avLst/>
            </a:prstGeom>
            <a:noFill/>
          </p:spPr>
          <p:txBody>
            <a:bodyPr wrap="none" rtlCol="0">
              <a:spAutoFit/>
            </a:bodyPr>
            <a:lstStyle/>
            <a:p>
              <a:r>
                <a:rPr lang="en-US" dirty="0" err="1"/>
                <a:t>Tera</a:t>
              </a:r>
              <a:endParaRPr lang="en-US" dirty="0"/>
            </a:p>
            <a:p>
              <a:r>
                <a:rPr lang="en-US" dirty="0"/>
                <a:t>bytes</a:t>
              </a:r>
            </a:p>
          </p:txBody>
        </p:sp>
        <p:sp>
          <p:nvSpPr>
            <p:cNvPr id="11" name="TextBox 10"/>
            <p:cNvSpPr txBox="1"/>
            <p:nvPr/>
          </p:nvSpPr>
          <p:spPr>
            <a:xfrm>
              <a:off x="195384" y="4333630"/>
              <a:ext cx="736387" cy="646331"/>
            </a:xfrm>
            <a:prstGeom prst="rect">
              <a:avLst/>
            </a:prstGeom>
            <a:noFill/>
          </p:spPr>
          <p:txBody>
            <a:bodyPr wrap="none" rtlCol="0">
              <a:spAutoFit/>
            </a:bodyPr>
            <a:lstStyle/>
            <a:p>
              <a:r>
                <a:rPr lang="en-US" dirty="0"/>
                <a:t>Giga</a:t>
              </a:r>
            </a:p>
            <a:p>
              <a:r>
                <a:rPr lang="en-US" dirty="0"/>
                <a:t>bytes</a:t>
              </a:r>
            </a:p>
          </p:txBody>
        </p:sp>
        <p:sp>
          <p:nvSpPr>
            <p:cNvPr id="12" name="TextBox 11"/>
            <p:cNvSpPr txBox="1"/>
            <p:nvPr/>
          </p:nvSpPr>
          <p:spPr>
            <a:xfrm>
              <a:off x="169686" y="5496169"/>
              <a:ext cx="762085" cy="646331"/>
            </a:xfrm>
            <a:prstGeom prst="rect">
              <a:avLst/>
            </a:prstGeom>
            <a:noFill/>
          </p:spPr>
          <p:txBody>
            <a:bodyPr wrap="none" rtlCol="0">
              <a:spAutoFit/>
            </a:bodyPr>
            <a:lstStyle/>
            <a:p>
              <a:r>
                <a:rPr lang="en-US" dirty="0"/>
                <a:t>Mega</a:t>
              </a:r>
            </a:p>
            <a:p>
              <a:r>
                <a:rPr lang="en-US" dirty="0"/>
                <a:t>bytes</a:t>
              </a:r>
            </a:p>
          </p:txBody>
        </p:sp>
        <p:cxnSp>
          <p:nvCxnSpPr>
            <p:cNvPr id="13" name="Straight Arrow Connector 12"/>
            <p:cNvCxnSpPr/>
            <p:nvPr/>
          </p:nvCxnSpPr>
          <p:spPr>
            <a:xfrm flipV="1">
              <a:off x="996462" y="1416539"/>
              <a:ext cx="0" cy="4845538"/>
            </a:xfrm>
            <a:prstGeom prst="straightConnector1">
              <a:avLst/>
            </a:prstGeom>
            <a:ln w="57150" cmpd="sng">
              <a:solidFill>
                <a:srgbClr val="7F7F7F"/>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67154" y="6291386"/>
              <a:ext cx="10912231" cy="0"/>
            </a:xfrm>
            <a:prstGeom prst="straightConnector1">
              <a:avLst/>
            </a:prstGeom>
            <a:ln w="57150" cmpd="sng">
              <a:solidFill>
                <a:srgbClr val="7F7F7F"/>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54909" y="6322591"/>
              <a:ext cx="2882520" cy="307777"/>
            </a:xfrm>
            <a:prstGeom prst="rect">
              <a:avLst/>
            </a:prstGeom>
            <a:noFill/>
          </p:spPr>
          <p:txBody>
            <a:bodyPr wrap="none" rtlCol="0">
              <a:spAutoFit/>
            </a:bodyPr>
            <a:lstStyle/>
            <a:p>
              <a:r>
                <a:rPr lang="en-US" sz="1400" i="1" dirty="0"/>
                <a:t>Data complexity: variety and velocity</a:t>
              </a:r>
            </a:p>
          </p:txBody>
        </p:sp>
      </p:grpSp>
      <p:sp>
        <p:nvSpPr>
          <p:cNvPr id="3" name="Title 2"/>
          <p:cNvSpPr>
            <a:spLocks noGrp="1"/>
          </p:cNvSpPr>
          <p:nvPr>
            <p:ph type="title"/>
          </p:nvPr>
        </p:nvSpPr>
        <p:spPr/>
        <p:txBody>
          <a:bodyPr/>
          <a:lstStyle/>
          <a:p>
            <a:r>
              <a:rPr lang="en-US" dirty="0"/>
              <a:t> </a:t>
            </a:r>
          </a:p>
        </p:txBody>
      </p:sp>
      <p:sp>
        <p:nvSpPr>
          <p:cNvPr id="35"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{Big} Data in context</a:t>
            </a:r>
            <a:endParaRPr lang="en-US" cap="small" dirty="0">
              <a:solidFill>
                <a:schemeClr val="accent4"/>
              </a:solidFill>
            </a:endParaRPr>
          </a:p>
        </p:txBody>
      </p:sp>
      <p:sp>
        <p:nvSpPr>
          <p:cNvPr id="36" name="TextBox 35"/>
          <p:cNvSpPr txBox="1"/>
          <p:nvPr/>
        </p:nvSpPr>
        <p:spPr>
          <a:xfrm>
            <a:off x="358797" y="694048"/>
            <a:ext cx="666786" cy="276999"/>
          </a:xfrm>
          <a:prstGeom prst="rect">
            <a:avLst/>
          </a:prstGeom>
          <a:noFill/>
        </p:spPr>
        <p:txBody>
          <a:bodyPr wrap="none" rtlCol="0">
            <a:spAutoFit/>
          </a:bodyPr>
          <a:lstStyle/>
          <a:p>
            <a:r>
              <a:rPr lang="en-US" sz="1200" i="1" dirty="0"/>
              <a:t>Volume</a:t>
            </a:r>
          </a:p>
        </p:txBody>
      </p:sp>
    </p:spTree>
    <p:extLst>
      <p:ext uri="{BB962C8B-B14F-4D97-AF65-F5344CB8AC3E}">
        <p14:creationId xmlns:p14="http://schemas.microsoft.com/office/powerpoint/2010/main" val="3114347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a:t> </a:t>
            </a:r>
          </a:p>
        </p:txBody>
      </p:sp>
      <p:sp>
        <p:nvSpPr>
          <p:cNvPr id="10" name="Content Placeholder 9"/>
          <p:cNvSpPr>
            <a:spLocks noGrp="1"/>
          </p:cNvSpPr>
          <p:nvPr>
            <p:ph idx="1"/>
          </p:nvPr>
        </p:nvSpPr>
        <p:spPr>
          <a:xfrm>
            <a:off x="326273" y="2507648"/>
            <a:ext cx="7168662" cy="3587262"/>
          </a:xfrm>
        </p:spPr>
        <p:txBody>
          <a:bodyPr>
            <a:normAutofit/>
          </a:bodyPr>
          <a:lstStyle/>
          <a:p>
            <a:pPr marL="514350" indent="-514350">
              <a:buAutoNum type="arabicPeriod"/>
            </a:pPr>
            <a:r>
              <a:rPr lang="en-US" sz="2000" dirty="0"/>
              <a:t>Find the data</a:t>
            </a:r>
          </a:p>
          <a:p>
            <a:pPr marL="514350" indent="-514350">
              <a:buAutoNum type="arabicPeriod"/>
            </a:pPr>
            <a:r>
              <a:rPr lang="en-US" sz="2000" dirty="0"/>
              <a:t>Extract and acquire the data</a:t>
            </a:r>
          </a:p>
          <a:p>
            <a:pPr marL="514350" indent="-514350">
              <a:buAutoNum type="arabicPeriod"/>
            </a:pPr>
            <a:r>
              <a:rPr lang="en-US" sz="2000" dirty="0"/>
              <a:t>Clean and transform the data</a:t>
            </a:r>
          </a:p>
          <a:p>
            <a:pPr marL="514350" indent="-514350">
              <a:buAutoNum type="arabicPeriod"/>
            </a:pPr>
            <a:r>
              <a:rPr lang="en-US" sz="2000" b="1" dirty="0"/>
              <a:t>Understand the relationships in the data </a:t>
            </a:r>
            <a:br>
              <a:rPr lang="en-US" sz="2000" b="1" dirty="0"/>
            </a:br>
            <a:r>
              <a:rPr lang="en-US" sz="2000" b="1" dirty="0"/>
              <a:t>and build a model</a:t>
            </a:r>
          </a:p>
          <a:p>
            <a:pPr marL="514350" indent="-514350">
              <a:buAutoNum type="arabicPeriod"/>
            </a:pPr>
            <a:r>
              <a:rPr lang="en-US" sz="2000" dirty="0"/>
              <a:t>Mine for additional data</a:t>
            </a:r>
          </a:p>
          <a:p>
            <a:pPr marL="514350" indent="-514350">
              <a:buAutoNum type="arabicPeriod"/>
            </a:pPr>
            <a:r>
              <a:rPr lang="en-US" sz="2000" dirty="0"/>
              <a:t>Evaluate and refine the model</a:t>
            </a:r>
          </a:p>
          <a:p>
            <a:pPr marL="514350" indent="-514350">
              <a:buAutoNum type="arabicPeriod"/>
            </a:pPr>
            <a:r>
              <a:rPr lang="en-US" sz="2000" b="1" dirty="0"/>
              <a:t>Communicate the results</a:t>
            </a:r>
          </a:p>
          <a:p>
            <a:pPr marL="514350" indent="-514350">
              <a:buAutoNum type="arabicPeriod"/>
            </a:pPr>
            <a:endParaRPr lang="en-US" sz="2000" dirty="0"/>
          </a:p>
        </p:txBody>
      </p:sp>
      <p:grpSp>
        <p:nvGrpSpPr>
          <p:cNvPr id="2" name="Group 1"/>
          <p:cNvGrpSpPr/>
          <p:nvPr/>
        </p:nvGrpSpPr>
        <p:grpSpPr>
          <a:xfrm>
            <a:off x="0" y="1156666"/>
            <a:ext cx="12192000" cy="1007822"/>
            <a:chOff x="0" y="1863174"/>
            <a:chExt cx="12192000" cy="1007822"/>
          </a:xfrm>
        </p:grpSpPr>
        <p:sp>
          <p:nvSpPr>
            <p:cNvPr id="7" name="Rectangle 6"/>
            <p:cNvSpPr/>
            <p:nvPr/>
          </p:nvSpPr>
          <p:spPr>
            <a:xfrm>
              <a:off x="0" y="1863174"/>
              <a:ext cx="12192000" cy="1007822"/>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9" name="Content Placeholder 2"/>
            <p:cNvSpPr txBox="1">
              <a:spLocks/>
            </p:cNvSpPr>
            <p:nvPr/>
          </p:nvSpPr>
          <p:spPr>
            <a:xfrm>
              <a:off x="1384300" y="1950629"/>
              <a:ext cx="94234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i="0" dirty="0"/>
                <a:t>Extracting value from large amounts of data </a:t>
              </a:r>
              <a:r>
                <a:rPr lang="en-US" altLang="ko-KR" b="1" i="0" dirty="0"/>
                <a:t>{and making human sense of it} </a:t>
              </a:r>
              <a:r>
                <a:rPr lang="en-US" altLang="ko-KR" i="0" dirty="0"/>
                <a:t>is </a:t>
              </a:r>
              <a:r>
                <a:rPr lang="en-US" altLang="ko-KR" i="0" u="sng" dirty="0"/>
                <a:t>the</a:t>
              </a:r>
              <a:r>
                <a:rPr lang="en-US" altLang="ko-KR" i="0" dirty="0"/>
                <a:t> primary challenge of data science</a:t>
              </a:r>
            </a:p>
          </p:txBody>
        </p:sp>
      </p:grpSp>
      <p:sp>
        <p:nvSpPr>
          <p:cNvPr id="8"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Data Science process</a:t>
            </a:r>
            <a:endParaRPr lang="en-US" cap="small" dirty="0">
              <a:solidFill>
                <a:schemeClr val="accent4"/>
              </a:solidFill>
            </a:endParaRPr>
          </a:p>
        </p:txBody>
      </p:sp>
      <p:pic>
        <p:nvPicPr>
          <p:cNvPr id="11" name="Picture 10"/>
          <p:cNvPicPr>
            <a:picLocks noChangeAspect="1"/>
          </p:cNvPicPr>
          <p:nvPr/>
        </p:nvPicPr>
        <p:blipFill>
          <a:blip r:embed="rId3"/>
          <a:stretch>
            <a:fillRect/>
          </a:stretch>
        </p:blipFill>
        <p:spPr>
          <a:xfrm>
            <a:off x="5924550" y="2420192"/>
            <a:ext cx="5905475" cy="2606291"/>
          </a:xfrm>
          <a:prstGeom prst="rect">
            <a:avLst/>
          </a:prstGeom>
        </p:spPr>
      </p:pic>
      <p:sp>
        <p:nvSpPr>
          <p:cNvPr id="12" name="TextBox 11"/>
          <p:cNvSpPr txBox="1"/>
          <p:nvPr/>
        </p:nvSpPr>
        <p:spPr>
          <a:xfrm>
            <a:off x="7117489" y="5185237"/>
            <a:ext cx="4226926" cy="193899"/>
          </a:xfrm>
          <a:prstGeom prst="rect">
            <a:avLst/>
          </a:prstGeom>
          <a:noFill/>
        </p:spPr>
        <p:txBody>
          <a:bodyPr wrap="none" lIns="0" tIns="0" rIns="0" bIns="0" rtlCol="0">
            <a:spAutoFit/>
          </a:bodyPr>
          <a:lstStyle/>
          <a:p>
            <a:pPr>
              <a:lnSpc>
                <a:spcPct val="90000"/>
              </a:lnSpc>
              <a:spcBef>
                <a:spcPct val="20000"/>
              </a:spcBef>
              <a:buSzPct val="80000"/>
            </a:pPr>
            <a:r>
              <a:rPr lang="en-US" sz="1400" i="1" dirty="0">
                <a:gradFill>
                  <a:gsLst>
                    <a:gs pos="0">
                      <a:srgbClr val="292929">
                        <a:lumMod val="90000"/>
                        <a:lumOff val="10000"/>
                      </a:srgbClr>
                    </a:gs>
                    <a:gs pos="86000">
                      <a:srgbClr val="292929">
                        <a:lumMod val="90000"/>
                        <a:lumOff val="10000"/>
                      </a:srgbClr>
                    </a:gs>
                  </a:gsLst>
                  <a:lin ang="5400000" scaled="0"/>
                </a:gradFill>
              </a:rPr>
              <a:t>From "Introduction to Microsoft Azure" by David Chappell</a:t>
            </a:r>
          </a:p>
        </p:txBody>
      </p:sp>
    </p:spTree>
    <p:extLst>
      <p:ext uri="{BB962C8B-B14F-4D97-AF65-F5344CB8AC3E}">
        <p14:creationId xmlns:p14="http://schemas.microsoft.com/office/powerpoint/2010/main" val="646710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grpSp>
        <p:nvGrpSpPr>
          <p:cNvPr id="15" name="Group 14"/>
          <p:cNvGrpSpPr/>
          <p:nvPr/>
        </p:nvGrpSpPr>
        <p:grpSpPr>
          <a:xfrm>
            <a:off x="700521" y="1707870"/>
            <a:ext cx="10410092" cy="3399690"/>
            <a:chOff x="1090246" y="2719757"/>
            <a:chExt cx="10410092" cy="3399690"/>
          </a:xfrm>
        </p:grpSpPr>
        <p:sp>
          <p:nvSpPr>
            <p:cNvPr id="5" name="Rectangle 4"/>
            <p:cNvSpPr/>
            <p:nvPr/>
          </p:nvSpPr>
          <p:spPr>
            <a:xfrm>
              <a:off x="7924800" y="2719757"/>
              <a:ext cx="1957754" cy="33996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Decisions</a:t>
              </a:r>
            </a:p>
          </p:txBody>
        </p:sp>
        <p:sp>
          <p:nvSpPr>
            <p:cNvPr id="4" name="Rectangle 3"/>
            <p:cNvSpPr/>
            <p:nvPr/>
          </p:nvSpPr>
          <p:spPr>
            <a:xfrm>
              <a:off x="1090246" y="2719757"/>
              <a:ext cx="1019907" cy="339969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a:t>
              </a:r>
            </a:p>
          </p:txBody>
        </p:sp>
        <p:sp>
          <p:nvSpPr>
            <p:cNvPr id="6" name="Pentagon 5"/>
            <p:cNvSpPr/>
            <p:nvPr/>
          </p:nvSpPr>
          <p:spPr>
            <a:xfrm>
              <a:off x="2110153" y="5322278"/>
              <a:ext cx="2649416" cy="79716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What happened?</a:t>
              </a:r>
            </a:p>
          </p:txBody>
        </p:sp>
        <p:sp>
          <p:nvSpPr>
            <p:cNvPr id="7" name="Chevron 6"/>
            <p:cNvSpPr/>
            <p:nvPr/>
          </p:nvSpPr>
          <p:spPr>
            <a:xfrm>
              <a:off x="4314092" y="5322278"/>
              <a:ext cx="4021015" cy="79716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Manual process</a:t>
              </a:r>
            </a:p>
          </p:txBody>
        </p:sp>
        <p:sp>
          <p:nvSpPr>
            <p:cNvPr id="9" name="Chevron 8"/>
            <p:cNvSpPr/>
            <p:nvPr/>
          </p:nvSpPr>
          <p:spPr>
            <a:xfrm>
              <a:off x="4314092" y="4466494"/>
              <a:ext cx="4021015" cy="79716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Chevron 10"/>
            <p:cNvSpPr/>
            <p:nvPr/>
          </p:nvSpPr>
          <p:spPr>
            <a:xfrm>
              <a:off x="4314092" y="3598987"/>
              <a:ext cx="4021015" cy="79716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Pentagon 7"/>
            <p:cNvSpPr/>
            <p:nvPr/>
          </p:nvSpPr>
          <p:spPr>
            <a:xfrm>
              <a:off x="2110152" y="4466494"/>
              <a:ext cx="3446585" cy="79716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Why did it happen?</a:t>
              </a:r>
            </a:p>
          </p:txBody>
        </p:sp>
        <p:sp>
          <p:nvSpPr>
            <p:cNvPr id="10" name="Pentagon 9"/>
            <p:cNvSpPr/>
            <p:nvPr/>
          </p:nvSpPr>
          <p:spPr>
            <a:xfrm>
              <a:off x="2110152" y="3598987"/>
              <a:ext cx="4454769" cy="79716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What will happen?</a:t>
              </a:r>
            </a:p>
          </p:txBody>
        </p:sp>
        <p:sp>
          <p:nvSpPr>
            <p:cNvPr id="14" name="Rectangle 13"/>
            <p:cNvSpPr/>
            <p:nvPr/>
          </p:nvSpPr>
          <p:spPr>
            <a:xfrm>
              <a:off x="9771186" y="2719757"/>
              <a:ext cx="1729152" cy="33996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Actions</a:t>
              </a:r>
            </a:p>
          </p:txBody>
        </p:sp>
        <p:sp>
          <p:nvSpPr>
            <p:cNvPr id="12" name="Pentagon 11"/>
            <p:cNvSpPr/>
            <p:nvPr/>
          </p:nvSpPr>
          <p:spPr>
            <a:xfrm>
              <a:off x="2110152" y="2719757"/>
              <a:ext cx="8645771" cy="79716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What should I do?</a:t>
              </a:r>
            </a:p>
          </p:txBody>
        </p:sp>
      </p:grpSp>
      <p:sp>
        <p:nvSpPr>
          <p:cNvPr id="17"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Predictive &amp; Preemptive Analytics</a:t>
            </a:r>
            <a:endParaRPr lang="en-US" cap="small" dirty="0">
              <a:solidFill>
                <a:schemeClr val="accent4"/>
              </a:solidFill>
            </a:endParaRPr>
          </a:p>
        </p:txBody>
      </p:sp>
    </p:spTree>
    <p:extLst>
      <p:ext uri="{BB962C8B-B14F-4D97-AF65-F5344CB8AC3E}">
        <p14:creationId xmlns:p14="http://schemas.microsoft.com/office/powerpoint/2010/main" val="69263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t> </a:t>
            </a:r>
            <a:endParaRPr lang="en-US" dirty="0"/>
          </a:p>
        </p:txBody>
      </p:sp>
      <p:sp>
        <p:nvSpPr>
          <p:cNvPr id="4"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Scenarios with high stakes</a:t>
            </a:r>
            <a:endParaRPr lang="en-US" cap="small" dirty="0">
              <a:solidFill>
                <a:schemeClr val="accent4"/>
              </a:solidFill>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1057" y="982666"/>
            <a:ext cx="5625352" cy="1617659"/>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60581" y="3040190"/>
            <a:ext cx="3500438" cy="3041105"/>
          </a:xfrm>
          <a:prstGeom prst="rect">
            <a:avLst/>
          </a:prstGeom>
        </p:spPr>
      </p:pic>
      <p:pic>
        <p:nvPicPr>
          <p:cNvPr id="6" name="Picture 5"/>
          <p:cNvPicPr>
            <a:picLocks noChangeAspect="1"/>
          </p:cNvPicPr>
          <p:nvPr/>
        </p:nvPicPr>
        <p:blipFill>
          <a:blip r:embed="rId5"/>
          <a:stretch>
            <a:fillRect/>
          </a:stretch>
        </p:blipFill>
        <p:spPr>
          <a:xfrm>
            <a:off x="595810" y="4573864"/>
            <a:ext cx="4216821" cy="1507431"/>
          </a:xfrm>
          <a:prstGeom prst="rect">
            <a:avLst/>
          </a:prstGeom>
        </p:spPr>
      </p:pic>
      <p:pic>
        <p:nvPicPr>
          <p:cNvPr id="7" name="Picture 6"/>
          <p:cNvPicPr>
            <a:picLocks noChangeAspect="1"/>
          </p:cNvPicPr>
          <p:nvPr/>
        </p:nvPicPr>
        <p:blipFill>
          <a:blip r:embed="rId6"/>
          <a:stretch>
            <a:fillRect/>
          </a:stretch>
        </p:blipFill>
        <p:spPr>
          <a:xfrm>
            <a:off x="3974324" y="1927482"/>
            <a:ext cx="4224169" cy="2225415"/>
          </a:xfrm>
          <a:prstGeom prst="rect">
            <a:avLst/>
          </a:prstGeom>
        </p:spPr>
      </p:pic>
      <p:pic>
        <p:nvPicPr>
          <p:cNvPr id="8" name="Picture 7"/>
          <p:cNvPicPr>
            <a:picLocks noChangeAspect="1"/>
          </p:cNvPicPr>
          <p:nvPr/>
        </p:nvPicPr>
        <p:blipFill>
          <a:blip r:embed="rId7"/>
          <a:stretch>
            <a:fillRect/>
          </a:stretch>
        </p:blipFill>
        <p:spPr>
          <a:xfrm>
            <a:off x="7995012" y="515276"/>
            <a:ext cx="4194509" cy="539645"/>
          </a:xfrm>
          <a:prstGeom prst="rect">
            <a:avLst/>
          </a:prstGeom>
        </p:spPr>
      </p:pic>
      <p:pic>
        <p:nvPicPr>
          <p:cNvPr id="9" name="Picture 8"/>
          <p:cNvPicPr>
            <a:picLocks noChangeAspect="1"/>
          </p:cNvPicPr>
          <p:nvPr/>
        </p:nvPicPr>
        <p:blipFill>
          <a:blip r:embed="rId8"/>
          <a:stretch>
            <a:fillRect/>
          </a:stretch>
        </p:blipFill>
        <p:spPr>
          <a:xfrm>
            <a:off x="8092443" y="1054921"/>
            <a:ext cx="4154501" cy="795721"/>
          </a:xfrm>
          <a:prstGeom prst="rect">
            <a:avLst/>
          </a:prstGeom>
        </p:spPr>
      </p:pic>
      <p:pic>
        <p:nvPicPr>
          <p:cNvPr id="10" name="Picture 9"/>
          <p:cNvPicPr>
            <a:picLocks noChangeAspect="1"/>
          </p:cNvPicPr>
          <p:nvPr/>
        </p:nvPicPr>
        <p:blipFill>
          <a:blip r:embed="rId9"/>
          <a:stretch>
            <a:fillRect/>
          </a:stretch>
        </p:blipFill>
        <p:spPr>
          <a:xfrm>
            <a:off x="8592202" y="1879859"/>
            <a:ext cx="3154981" cy="885016"/>
          </a:xfrm>
          <a:prstGeom prst="rect">
            <a:avLst/>
          </a:prstGeom>
        </p:spPr>
      </p:pic>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96426" y="4368341"/>
            <a:ext cx="2502067" cy="1712954"/>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55554" y="2764875"/>
            <a:ext cx="2571040" cy="1771339"/>
          </a:xfrm>
          <a:prstGeom prst="rect">
            <a:avLst/>
          </a:prstGeom>
        </p:spPr>
      </p:pic>
    </p:spTree>
    <p:extLst>
      <p:ext uri="{BB962C8B-B14F-4D97-AF65-F5344CB8AC3E}">
        <p14:creationId xmlns:p14="http://schemas.microsoft.com/office/powerpoint/2010/main" val="397922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grpSp>
        <p:nvGrpSpPr>
          <p:cNvPr id="4" name="Group 3"/>
          <p:cNvGrpSpPr/>
          <p:nvPr/>
        </p:nvGrpSpPr>
        <p:grpSpPr>
          <a:xfrm>
            <a:off x="0" y="1063255"/>
            <a:ext cx="12192000" cy="832912"/>
            <a:chOff x="0" y="1950629"/>
            <a:chExt cx="12192000" cy="832912"/>
          </a:xfrm>
        </p:grpSpPr>
        <p:sp>
          <p:nvSpPr>
            <p:cNvPr id="5" name="Rectangle 4"/>
            <p:cNvSpPr/>
            <p:nvPr/>
          </p:nvSpPr>
          <p:spPr>
            <a:xfrm>
              <a:off x="0" y="1950630"/>
              <a:ext cx="12192000" cy="832911"/>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000" i="1" u="none" strike="noStrike" kern="0" cap="none" spc="0" normalizeH="0" baseline="0" noProof="0" dirty="0">
                <a:ln>
                  <a:noFill/>
                </a:ln>
                <a:solidFill>
                  <a:prstClr val="white"/>
                </a:solidFill>
                <a:effectLst/>
                <a:uLnTx/>
                <a:uFillTx/>
                <a:latin typeface="+mj-lt"/>
              </a:endParaRPr>
            </a:p>
          </p:txBody>
        </p:sp>
        <p:sp>
          <p:nvSpPr>
            <p:cNvPr id="6" name="Content Placeholder 2"/>
            <p:cNvSpPr txBox="1">
              <a:spLocks/>
            </p:cNvSpPr>
            <p:nvPr/>
          </p:nvSpPr>
          <p:spPr>
            <a:xfrm>
              <a:off x="838200" y="1950629"/>
              <a:ext cx="9969500" cy="832911"/>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800" i="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i="1"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i="1"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i="1"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ko-KR" i="0" dirty="0"/>
                <a:t>Data {with customer permission} drives high-value experiences</a:t>
              </a:r>
            </a:p>
          </p:txBody>
        </p:sp>
      </p:grpSp>
      <p:sp>
        <p:nvSpPr>
          <p:cNvPr id="8"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Applied Data Science @ Microsoft</a:t>
            </a:r>
            <a:endParaRPr lang="en-US" cap="small" dirty="0">
              <a:solidFill>
                <a:schemeClr val="accent4"/>
              </a:solidFill>
            </a:endParaRPr>
          </a:p>
        </p:txBody>
      </p:sp>
      <p:sp>
        <p:nvSpPr>
          <p:cNvPr id="3" name="Content Placeholder 2"/>
          <p:cNvSpPr>
            <a:spLocks noGrp="1"/>
          </p:cNvSpPr>
          <p:nvPr>
            <p:ph idx="1"/>
          </p:nvPr>
        </p:nvSpPr>
        <p:spPr/>
        <p:txBody>
          <a:bodyPr/>
          <a:lstStyle/>
          <a:p>
            <a:pPr marL="0" indent="0">
              <a:buNone/>
            </a:pPr>
            <a:r>
              <a:rPr lang="en-US" dirty="0"/>
              <a:t> </a:t>
            </a:r>
          </a:p>
        </p:txBody>
      </p:sp>
      <p:sp>
        <p:nvSpPr>
          <p:cNvPr id="10" name="Content Placeholder 2"/>
          <p:cNvSpPr txBox="1">
            <a:spLocks/>
          </p:cNvSpPr>
          <p:nvPr/>
        </p:nvSpPr>
        <p:spPr>
          <a:xfrm>
            <a:off x="292100" y="2284818"/>
            <a:ext cx="10515600" cy="3760166"/>
          </a:xfrm>
        </p:spPr>
        <p:txBody>
          <a:bodyPr>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pPr>
            <a:r>
              <a:rPr lang="en-US" dirty="0"/>
              <a:t>Cortana </a:t>
            </a:r>
            <a:r>
              <a:rPr lang="en-US" dirty="0">
                <a:solidFill>
                  <a:srgbClr val="0070C0"/>
                </a:solidFill>
              </a:rPr>
              <a:t>{contextual understanding}</a:t>
            </a:r>
          </a:p>
          <a:p>
            <a:pPr>
              <a:lnSpc>
                <a:spcPct val="120000"/>
              </a:lnSpc>
            </a:pPr>
            <a:r>
              <a:rPr lang="en-US" dirty="0"/>
              <a:t>Bing </a:t>
            </a:r>
            <a:r>
              <a:rPr lang="en-US" dirty="0">
                <a:solidFill>
                  <a:srgbClr val="0070C0"/>
                </a:solidFill>
              </a:rPr>
              <a:t>{ranking, recommendations}</a:t>
            </a:r>
          </a:p>
          <a:p>
            <a:pPr>
              <a:lnSpc>
                <a:spcPct val="120000"/>
              </a:lnSpc>
            </a:pPr>
            <a:r>
              <a:rPr lang="en-US" dirty="0"/>
              <a:t>Windows 10 </a:t>
            </a:r>
            <a:r>
              <a:rPr lang="en-US" dirty="0">
                <a:solidFill>
                  <a:srgbClr val="0070C0"/>
                </a:solidFill>
              </a:rPr>
              <a:t>{Insider telemetry}</a:t>
            </a:r>
            <a:endParaRPr lang="en-US" dirty="0"/>
          </a:p>
          <a:p>
            <a:pPr>
              <a:lnSpc>
                <a:spcPct val="120000"/>
              </a:lnSpc>
            </a:pPr>
            <a:r>
              <a:rPr lang="en-US" dirty="0"/>
              <a:t>Windows Hello </a:t>
            </a:r>
            <a:r>
              <a:rPr lang="en-US" dirty="0">
                <a:solidFill>
                  <a:srgbClr val="0070C0"/>
                </a:solidFill>
              </a:rPr>
              <a:t>{next gen security}</a:t>
            </a:r>
          </a:p>
          <a:p>
            <a:pPr>
              <a:lnSpc>
                <a:spcPct val="120000"/>
              </a:lnSpc>
            </a:pPr>
            <a:r>
              <a:rPr lang="en-US" dirty="0"/>
              <a:t>Skype Translator </a:t>
            </a:r>
            <a:r>
              <a:rPr lang="en-US" dirty="0">
                <a:solidFill>
                  <a:srgbClr val="0070C0"/>
                </a:solidFill>
              </a:rPr>
              <a:t>{voice input}</a:t>
            </a:r>
          </a:p>
          <a:p>
            <a:pPr>
              <a:lnSpc>
                <a:spcPct val="120000"/>
              </a:lnSpc>
            </a:pPr>
            <a:r>
              <a:rPr lang="en-US" dirty="0"/>
              <a:t>HoloLens </a:t>
            </a:r>
            <a:r>
              <a:rPr lang="en-US" dirty="0">
                <a:solidFill>
                  <a:srgbClr val="0070C0"/>
                </a:solidFill>
              </a:rPr>
              <a:t>{object recognition}</a:t>
            </a:r>
          </a:p>
          <a:p>
            <a:pPr>
              <a:lnSpc>
                <a:spcPct val="120000"/>
              </a:lnSpc>
            </a:pPr>
            <a:r>
              <a:rPr lang="en-US" dirty="0"/>
              <a:t>Xbox </a:t>
            </a:r>
            <a:r>
              <a:rPr lang="en-US" dirty="0">
                <a:solidFill>
                  <a:srgbClr val="0070C0"/>
                </a:solidFill>
              </a:rPr>
              <a:t>{gamer matchmaking}</a:t>
            </a:r>
          </a:p>
          <a:p>
            <a:pPr>
              <a:lnSpc>
                <a:spcPct val="120000"/>
              </a:lnSpc>
            </a:pPr>
            <a:r>
              <a:rPr lang="en-US" dirty="0"/>
              <a:t>Microsoft Research </a:t>
            </a:r>
            <a:r>
              <a:rPr lang="en-US" dirty="0">
                <a:solidFill>
                  <a:srgbClr val="0070C0"/>
                </a:solidFill>
              </a:rPr>
              <a:t>{innovation}</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2982" y="2284818"/>
            <a:ext cx="2595325" cy="647581"/>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03761" y="4654654"/>
            <a:ext cx="1990323" cy="1783098"/>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22950" y="3117280"/>
            <a:ext cx="2038040" cy="109363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78436" y="3146085"/>
            <a:ext cx="3602973" cy="1058833"/>
          </a:xfrm>
          <a:prstGeom prst="rect">
            <a:avLst/>
          </a:prstGeom>
        </p:spPr>
      </p:pic>
      <p:pic>
        <p:nvPicPr>
          <p:cNvPr id="16" name="Picture 15" descr="Screen Clippi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70539" y="5831367"/>
            <a:ext cx="3407897" cy="637103"/>
          </a:xfrm>
          <a:prstGeom prst="rect">
            <a:avLst/>
          </a:prstGeom>
        </p:spPr>
      </p:pic>
      <p:pic>
        <p:nvPicPr>
          <p:cNvPr id="17" name="Picture 1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67733" y="4477041"/>
            <a:ext cx="2085139" cy="1178104"/>
          </a:xfrm>
          <a:prstGeom prst="rect">
            <a:avLst/>
          </a:prstGeom>
        </p:spPr>
      </p:pic>
      <p:pic>
        <p:nvPicPr>
          <p:cNvPr id="18" name="Picture 2" descr="Image result for hololens image"/>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423425" y="3918681"/>
            <a:ext cx="2094804" cy="1179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620401" y="5075968"/>
            <a:ext cx="1433295" cy="794045"/>
          </a:xfrm>
          <a:prstGeom prst="rect">
            <a:avLst/>
          </a:prstGeom>
        </p:spPr>
      </p:pic>
      <p:pic>
        <p:nvPicPr>
          <p:cNvPr id="22" name="Picture 2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60343" y="4419139"/>
            <a:ext cx="1497827" cy="896903"/>
          </a:xfrm>
          <a:prstGeom prst="rect">
            <a:avLst/>
          </a:prstGeom>
        </p:spPr>
      </p:pic>
      <p:pic>
        <p:nvPicPr>
          <p:cNvPr id="23" name="Picture 2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92080" y="2313056"/>
            <a:ext cx="2557494" cy="706154"/>
          </a:xfrm>
          <a:prstGeom prst="rect">
            <a:avLst/>
          </a:prstGeom>
        </p:spPr>
      </p:pic>
    </p:spTree>
    <p:extLst>
      <p:ext uri="{BB962C8B-B14F-4D97-AF65-F5344CB8AC3E}">
        <p14:creationId xmlns:p14="http://schemas.microsoft.com/office/powerpoint/2010/main" val="142204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6067" y="1036896"/>
            <a:ext cx="8924925" cy="5124450"/>
          </a:xfrm>
          <a:prstGeom prst="rect">
            <a:avLst/>
          </a:prstGeom>
        </p:spPr>
      </p:pic>
      <p:sp>
        <p:nvSpPr>
          <p:cNvPr id="6" name="Title 1"/>
          <p:cNvSpPr txBox="1">
            <a:spLocks/>
          </p:cNvSpPr>
          <p:nvPr/>
        </p:nvSpPr>
        <p:spPr>
          <a:xfrm>
            <a:off x="326273" y="72104"/>
            <a:ext cx="9765994" cy="53098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small" dirty="0">
                <a:solidFill>
                  <a:schemeClr val="accent4"/>
                </a:solidFill>
              </a:rPr>
              <a:t>Microsoft’s cultural shift</a:t>
            </a:r>
            <a:endParaRPr lang="en-US" cap="small" dirty="0">
              <a:solidFill>
                <a:schemeClr val="accent4"/>
              </a:solidFill>
            </a:endParaRPr>
          </a:p>
        </p:txBody>
      </p:sp>
    </p:spTree>
    <p:extLst>
      <p:ext uri="{BB962C8B-B14F-4D97-AF65-F5344CB8AC3E}">
        <p14:creationId xmlns:p14="http://schemas.microsoft.com/office/powerpoint/2010/main" val="3796754022"/>
      </p:ext>
    </p:extLst>
  </p:cSld>
  <p:clrMapOvr>
    <a:masterClrMapping/>
  </p:clrMapOvr>
</p:sld>
</file>

<file path=ppt/theme/theme1.xml><?xml version="1.0" encoding="utf-8"?>
<a:theme xmlns:a="http://schemas.openxmlformats.org/drawingml/2006/main" name="1_Office Theme">
  <a:themeElements>
    <a:clrScheme name="Custom 2">
      <a:dk1>
        <a:srgbClr val="505050"/>
      </a:dk1>
      <a:lt1>
        <a:sysClr val="window" lastClr="FFFFFF"/>
      </a:lt1>
      <a:dk2>
        <a:srgbClr val="505050"/>
      </a:dk2>
      <a:lt2>
        <a:srgbClr val="FFFFFF"/>
      </a:lt2>
      <a:accent1>
        <a:srgbClr val="B5269E"/>
      </a:accent1>
      <a:accent2>
        <a:srgbClr val="FF8C00"/>
      </a:accent2>
      <a:accent3>
        <a:srgbClr val="00BDF2"/>
      </a:accent3>
      <a:accent4>
        <a:srgbClr val="505050"/>
      </a:accent4>
      <a:accent5>
        <a:srgbClr val="FFFFFF"/>
      </a:accent5>
      <a:accent6>
        <a:srgbClr val="FFFFFF"/>
      </a:accent6>
      <a:hlink>
        <a:srgbClr val="B5269E"/>
      </a:hlink>
      <a:folHlink>
        <a:srgbClr val="B5269E"/>
      </a:folHlink>
    </a:clrScheme>
    <a:fontScheme name="MSF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A032B4C-FCE3-3B42-B34C-D71EEE43BDBA}" vid="{7C5C32B3-2FEF-9F43-8A71-05678670A64D}"/>
    </a:ext>
  </a:extLst>
</a:theme>
</file>

<file path=ppt/theme/theme2.xml><?xml version="1.0" encoding="utf-8"?>
<a:theme xmlns:a="http://schemas.openxmlformats.org/drawingml/2006/main" name="Imagine Theme1">
  <a:themeElements>
    <a:clrScheme name="Custom 3">
      <a:dk1>
        <a:sysClr val="windowText" lastClr="000000"/>
      </a:dk1>
      <a:lt1>
        <a:sysClr val="window" lastClr="FFFFFF"/>
      </a:lt1>
      <a:dk2>
        <a:srgbClr val="CE0CB2"/>
      </a:dk2>
      <a:lt2>
        <a:srgbClr val="F2F2F2"/>
      </a:lt2>
      <a:accent1>
        <a:srgbClr val="9A0885"/>
      </a:accent1>
      <a:accent2>
        <a:srgbClr val="ED7D31"/>
      </a:accent2>
      <a:accent3>
        <a:srgbClr val="00B0F0"/>
      </a:accent3>
      <a:accent4>
        <a:srgbClr val="700CA8"/>
      </a:accent4>
      <a:accent5>
        <a:srgbClr val="4472C4"/>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agine Theme1" id="{231E29F2-9E2E-4564-A0B1-BC15AAFCA0BA}" vid="{BE0E6936-4490-4A55-A11F-DF2C3F34004C}"/>
    </a:ext>
  </a:extLst>
</a:theme>
</file>

<file path=ppt/theme/theme3.xml><?xml version="1.0" encoding="utf-8"?>
<a:theme xmlns:a="http://schemas.openxmlformats.org/drawingml/2006/main" name="MSVID_White_16x9_2012-08-18">
  <a:themeElements>
    <a:clrScheme name="Custom 1">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50505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000000"/>
    </a:dk1>
    <a:lt1>
      <a:srgbClr val="FFFFFF"/>
    </a:lt1>
    <a:dk2>
      <a:srgbClr val="44546A"/>
    </a:dk2>
    <a:lt2>
      <a:srgbClr val="E7E6E6"/>
    </a:lt2>
    <a:accent1>
      <a:srgbClr val="117A0E"/>
    </a:accent1>
    <a:accent2>
      <a:srgbClr val="00B193"/>
    </a:accent2>
    <a:accent3>
      <a:srgbClr val="004B50"/>
    </a:accent3>
    <a:accent4>
      <a:srgbClr val="BAD70B"/>
    </a:accent4>
    <a:accent5>
      <a:srgbClr val="004B1B"/>
    </a:accent5>
    <a:accent6>
      <a:srgbClr val="FEFFFF"/>
    </a:accent6>
    <a:hlink>
      <a:srgbClr val="FEFFFF"/>
    </a:hlink>
    <a:folHlink>
      <a:srgbClr val="BAD70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3">
    <a:dk1>
      <a:srgbClr val="000000"/>
    </a:dk1>
    <a:lt1>
      <a:srgbClr val="FFFFFF"/>
    </a:lt1>
    <a:dk2>
      <a:srgbClr val="44546A"/>
    </a:dk2>
    <a:lt2>
      <a:srgbClr val="E7E6E6"/>
    </a:lt2>
    <a:accent1>
      <a:srgbClr val="117A0E"/>
    </a:accent1>
    <a:accent2>
      <a:srgbClr val="00B193"/>
    </a:accent2>
    <a:accent3>
      <a:srgbClr val="004B50"/>
    </a:accent3>
    <a:accent4>
      <a:srgbClr val="BAD70B"/>
    </a:accent4>
    <a:accent5>
      <a:srgbClr val="004B1B"/>
    </a:accent5>
    <a:accent6>
      <a:srgbClr val="FEFFFF"/>
    </a:accent6>
    <a:hlink>
      <a:srgbClr val="FEFFFF"/>
    </a:hlink>
    <a:folHlink>
      <a:srgbClr val="BAD70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9934</TotalTime>
  <Words>3247</Words>
  <Application>Microsoft Office PowerPoint</Application>
  <PresentationFormat>Widescreen</PresentationFormat>
  <Paragraphs>518</Paragraphs>
  <Slides>39</Slides>
  <Notes>35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39</vt:i4>
      </vt:variant>
    </vt:vector>
  </HeadingPairs>
  <TitlesOfParts>
    <vt:vector size="51" baseType="lpstr">
      <vt:lpstr>맑은 고딕</vt:lpstr>
      <vt:lpstr>Arial</vt:lpstr>
      <vt:lpstr>Calibri</vt:lpstr>
      <vt:lpstr>Garamond</vt:lpstr>
      <vt:lpstr>Gill Sans</vt:lpstr>
      <vt:lpstr>Segoe UI</vt:lpstr>
      <vt:lpstr>Segoe UI Light</vt:lpstr>
      <vt:lpstr>Segoe UI Semibold</vt:lpstr>
      <vt:lpstr>Wingdings</vt:lpstr>
      <vt:lpstr>1_Office Theme</vt:lpstr>
      <vt:lpstr>Imagine Theme1</vt:lpstr>
      <vt:lpstr>MSVID_White_16x9_2012-08-18</vt:lpstr>
      <vt:lpstr>PowerPoint Presentation</vt:lpstr>
      <vt:lpstr> </vt:lpstr>
      <vt:lpstr> </vt:lpstr>
      <vt:lpstr> </vt:lpstr>
      <vt:lpstr> </vt:lpstr>
      <vt:lpstr> </vt:lpstr>
      <vt:lpstr> </vt:lpstr>
      <vt:lpstr> </vt:lpstr>
      <vt:lpstr>PowerPoint Presentation</vt:lpstr>
      <vt:lpstr>PowerPoint Presentation</vt:lpstr>
      <vt:lpstr>{Human} tools for every Creator, Builder, Coder, Scientist</vt:lpstr>
      <vt:lpstr>PowerPoint Presentation</vt:lpstr>
      <vt:lpstr> </vt:lpstr>
      <vt:lpstr> </vt:lpstr>
      <vt:lpstr> </vt:lpstr>
      <vt:lpstr> </vt:lpstr>
      <vt:lpstr>PowerPoint Presentation</vt:lpstr>
      <vt:lpstr> </vt:lpstr>
      <vt:lpstr> </vt:lpstr>
      <vt:lpstr>http://aka.ms/MLCheatSheet</vt:lpstr>
      <vt:lpstr> </vt:lpstr>
      <vt:lpstr> </vt:lpstr>
      <vt:lpstr>PowerPoint Presentation</vt:lpstr>
      <vt:lpstr> </vt:lpstr>
      <vt:lpstr> </vt:lpstr>
      <vt:lpstr> </vt:lpstr>
      <vt:lpstr> </vt:lpstr>
      <vt:lpstr> </vt:lpstr>
      <vt:lpstr> </vt:lpstr>
      <vt:lpstr> </vt:lpstr>
      <vt:lpstr>PowerPoint Presentation</vt:lpstr>
      <vt:lpstr> </vt:lpstr>
      <vt:lpstr> </vt:lpstr>
      <vt:lpstr> </vt:lpstr>
      <vt:lpstr> </vt:lpstr>
      <vt:lpstr> </vt:lpstr>
      <vt:lpstr> </vt:lpstr>
      <vt:lpstr> </vt:lpstr>
      <vt:lpstr>Where to go from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Garrett</dc:creator>
  <cp:lastModifiedBy>Justin Garrett</cp:lastModifiedBy>
  <cp:revision>239</cp:revision>
  <cp:lastPrinted>2017-01-06T23:16:53Z</cp:lastPrinted>
  <dcterms:created xsi:type="dcterms:W3CDTF">2016-11-14T18:55:10Z</dcterms:created>
  <dcterms:modified xsi:type="dcterms:W3CDTF">2017-01-18T22:01:44Z</dcterms:modified>
</cp:coreProperties>
</file>